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Lst>
  <p:sldSz cy="6858000" cx="12192000"/>
  <p:notesSz cx="6858000" cy="9144000"/>
  <p:embeddedFontLst>
    <p:embeddedFont>
      <p:font typeface="Roboto Mono"/>
      <p:regular r:id="rId77"/>
      <p:bold r:id="rId78"/>
      <p:italic r:id="rId79"/>
      <p:boldItalic r:id="rId80"/>
    </p:embeddedFont>
    <p:embeddedFont>
      <p:font typeface="IBM Plex Mon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IBMPlexMono-boldItalic.fntdata"/><Relationship Id="rId83" Type="http://schemas.openxmlformats.org/officeDocument/2006/relationships/font" Target="fonts/IBMPlexMono-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RobotoMono-boldItalic.fntdata"/><Relationship Id="rId82" Type="http://schemas.openxmlformats.org/officeDocument/2006/relationships/font" Target="fonts/IBMPlexMono-bold.fntdata"/><Relationship Id="rId81" Type="http://schemas.openxmlformats.org/officeDocument/2006/relationships/font" Target="fonts/IBMPlexMon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font" Target="fonts/RobotoMono-regular.fntdata"/><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font" Target="fonts/RobotoMono-italic.fntdata"/><Relationship Id="rId34" Type="http://schemas.openxmlformats.org/officeDocument/2006/relationships/slide" Target="slides/slide30.xml"/><Relationship Id="rId78" Type="http://schemas.openxmlformats.org/officeDocument/2006/relationships/font" Target="fonts/RobotoMono-bold.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thread/openthread/blob/main/include/openthread/platform/radio.h"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tock/tock/pull/3973" TargetMode="External"/><Relationship Id="rId3" Type="http://schemas.openxmlformats.org/officeDocument/2006/relationships/hyperlink" Target="https://github.com/tock/tock/pull/3975"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tock/libtock-c/pull/395"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emugnier/tock/commit/3508f3fddb06bfb52b6a424bb1ba3cb5bc3a9047" TargetMode="External"/><Relationship Id="rId3" Type="http://schemas.openxmlformats.org/officeDocument/2006/relationships/hyperlink" Target="https://github.com/emugnier/tock/blob/334bbc5eb44d89671731e48cc763935fcc3adf21/chips/nrf5x/src/timer.rs#L330"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tock/tock/pull/3973#pullrequestreview-2032887063"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e308d5f19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 name="Google Shape;87;g2e308d5f19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2e308d5f19f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1027213a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Tock </a:t>
            </a:r>
            <a:endParaRPr/>
          </a:p>
        </p:txBody>
      </p:sp>
      <p:sp>
        <p:nvSpPr>
          <p:cNvPr id="185" name="Google Shape;185;g271027213a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1027213ad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have physical memory, no virtual memory. The MPU allows you to set bounds, architecture defined</a:t>
            </a:r>
            <a:endParaRPr/>
          </a:p>
        </p:txBody>
      </p:sp>
      <p:sp>
        <p:nvSpPr>
          <p:cNvPr id="191" name="Google Shape;191;g271027213ad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an overview. We can get into the kernel design if anyone has questions during or after the presentation. Otherwise I’m going to gloss over this as it is less relevant.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 app load at runtiime, restartable, untrusted</a:t>
            </a:r>
            <a:endParaRPr/>
          </a:p>
          <a:p>
            <a:pPr indent="0" lvl="0" marL="0" rtl="0" algn="l">
              <a:spcBef>
                <a:spcPts val="0"/>
              </a:spcBef>
              <a:spcAft>
                <a:spcPts val="0"/>
              </a:spcAft>
              <a:buClr>
                <a:schemeClr val="dk1"/>
              </a:buClr>
              <a:buSzPts val="1100"/>
              <a:buFont typeface="Arial"/>
              <a:buNone/>
            </a:pPr>
            <a:r>
              <a:rPr lang="en-US"/>
              <a:t>capsules can be buggy but not malicious,</a:t>
            </a:r>
            <a:endParaRPr/>
          </a:p>
          <a:p>
            <a:pPr indent="0" lvl="0" marL="0" rtl="0" algn="l">
              <a:spcBef>
                <a:spcPts val="0"/>
              </a:spcBef>
              <a:spcAft>
                <a:spcPts val="0"/>
              </a:spcAft>
              <a:buNone/>
            </a:pPr>
            <a:r>
              <a:t/>
            </a:r>
            <a:endParaRPr/>
          </a:p>
        </p:txBody>
      </p:sp>
      <p:sp>
        <p:nvSpPr>
          <p:cNvPr id="197" name="Google Shape;1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a:t>
            </a:r>
            <a:r>
              <a:rPr lang="en-US"/>
              <a:t>security properties are why it is used by these projects. Tock is in every recent Google Chromebook, Google Pixel, and in Microsoft Copilot+ PCs</a:t>
            </a:r>
            <a:endParaRPr/>
          </a:p>
        </p:txBody>
      </p:sp>
      <p:sp>
        <p:nvSpPr>
          <p:cNvPr id="207" name="Google Shape;20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10213894f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3410213894f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308d5f19f_0_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308d5f19f_0_5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thread is created mainly for </a:t>
            </a:r>
            <a:r>
              <a:rPr lang="en-US"/>
              <a:t>smart</a:t>
            </a:r>
            <a:r>
              <a:rPr lang="en-US"/>
              <a:t> home and low power/ It</a:t>
            </a:r>
            <a:endParaRPr/>
          </a:p>
          <a:p>
            <a:pPr indent="0" lvl="0" marL="0" rtl="0" algn="l">
              <a:spcBef>
                <a:spcPts val="0"/>
              </a:spcBef>
              <a:spcAft>
                <a:spcPts val="0"/>
              </a:spcAft>
              <a:buNone/>
            </a:pPr>
            <a:r>
              <a:t/>
            </a:r>
            <a:endParaRPr/>
          </a:p>
        </p:txBody>
      </p:sp>
      <p:sp>
        <p:nvSpPr>
          <p:cNvPr id="224" name="Google Shape;224;g2e308d5f19f_0_5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71027213ad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71027213ad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271027213ad_0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10213894f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410213894f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https://lpc.events/event/7/contributions/795/attachments/677/1238/Using_the_Thread_Networking_Protocol_for_IoT_Applications_with_embedded_Linux.pdf</a:t>
            </a:r>
            <a:endParaRPr/>
          </a:p>
        </p:txBody>
      </p:sp>
      <p:sp>
        <p:nvSpPr>
          <p:cNvPr id="260" name="Google Shape;260;g3410213894f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410213894f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410213894f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https://lpc.events/event/7/contributions/795/attachments/677/1238/Using_the_Thread_Networking_Protocol_for_IoT_Applications_with_embedded_Linux.pdf</a:t>
            </a:r>
            <a:endParaRPr/>
          </a:p>
        </p:txBody>
      </p:sp>
      <p:sp>
        <p:nvSpPr>
          <p:cNvPr id="265" name="Google Shape;265;g3410213894f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10213894f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3410213894f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0c6d800d6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0c6d800d6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worked on the path planning and flight software for this autonomous vertical takeoff plane.</a:t>
            </a:r>
            <a:endParaRPr/>
          </a:p>
          <a:p>
            <a:pPr indent="0" lvl="0" marL="0" rtl="0" algn="l">
              <a:spcBef>
                <a:spcPts val="0"/>
              </a:spcBef>
              <a:spcAft>
                <a:spcPts val="0"/>
              </a:spcAft>
              <a:buNone/>
            </a:pPr>
            <a:r>
              <a:rPr lang="en-US"/>
              <a:t>Today I will show you some of the operating systems work I do</a:t>
            </a:r>
            <a:endParaRPr/>
          </a:p>
          <a:p>
            <a:pPr indent="0" lvl="0" marL="0" rtl="0" algn="l">
              <a:spcBef>
                <a:spcPts val="0"/>
              </a:spcBef>
              <a:spcAft>
                <a:spcPts val="0"/>
              </a:spcAft>
              <a:buNone/>
            </a:pPr>
            <a:r>
              <a:rPr lang="en-US"/>
              <a:t>My research area is formal verification, which I will mention at the 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Relating to this, I have worked on networking project which implements handling ARP, ICMP, and IP packets.</a:t>
            </a:r>
            <a:endParaRPr/>
          </a:p>
          <a:p>
            <a:pPr indent="0" lvl="0" marL="0" rtl="0" algn="l">
              <a:spcBef>
                <a:spcPts val="0"/>
              </a:spcBef>
              <a:spcAft>
                <a:spcPts val="0"/>
              </a:spcAft>
              <a:buNone/>
            </a:pPr>
            <a:r>
              <a:rPr lang="en-US"/>
              <a:t>And I worked at Viasat on Linux networking drivers for a satellite modem.</a:t>
            </a:r>
            <a:endParaRPr/>
          </a:p>
        </p:txBody>
      </p:sp>
      <p:sp>
        <p:nvSpPr>
          <p:cNvPr id="98" name="Google Shape;98;g340c6d800d6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308d5f19f_0_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e308d5f19f_0_5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595959"/>
                </a:solidFill>
              </a:rPr>
              <a:t>This actually does exist as a proof of concept. But we were tasked with bringing this to production.</a:t>
            </a:r>
            <a:endParaRPr>
              <a:solidFill>
                <a:srgbClr val="595959"/>
              </a:solidFill>
            </a:endParaRPr>
          </a:p>
          <a:p>
            <a:pPr indent="0" lvl="0" marL="0" rtl="0" algn="l">
              <a:spcBef>
                <a:spcPts val="0"/>
              </a:spcBef>
              <a:spcAft>
                <a:spcPts val="0"/>
              </a:spcAft>
              <a:buNone/>
            </a:pPr>
            <a:r>
              <a:t/>
            </a:r>
            <a:endParaRPr sz="2200">
              <a:solidFill>
                <a:srgbClr val="595959"/>
              </a:solidFill>
            </a:endParaRPr>
          </a:p>
          <a:p>
            <a:pPr indent="0" lvl="0" marL="0" rtl="0" algn="l">
              <a:spcBef>
                <a:spcPts val="0"/>
              </a:spcBef>
              <a:spcAft>
                <a:spcPts val="0"/>
              </a:spcAft>
              <a:buNone/>
            </a:pPr>
            <a:r>
              <a:t/>
            </a:r>
            <a:endParaRPr sz="2200">
              <a:solidFill>
                <a:srgbClr val="595959"/>
              </a:solidFill>
            </a:endParaRPr>
          </a:p>
          <a:p>
            <a:pPr indent="-368300" lvl="1" marL="914400" rtl="0" algn="l">
              <a:spcBef>
                <a:spcPts val="0"/>
              </a:spcBef>
              <a:spcAft>
                <a:spcPts val="0"/>
              </a:spcAft>
              <a:buClr>
                <a:srgbClr val="595959"/>
              </a:buClr>
              <a:buSzPts val="2200"/>
              <a:buFont typeface="Calibri"/>
              <a:buChar char="○"/>
            </a:pPr>
            <a:r>
              <a:rPr lang="en-US" sz="2200">
                <a:solidFill>
                  <a:srgbClr val="595959"/>
                </a:solidFill>
              </a:rPr>
              <a:t>Minimal implementation.</a:t>
            </a:r>
            <a:endParaRPr sz="2200">
              <a:solidFill>
                <a:srgbClr val="595959"/>
              </a:solidFill>
            </a:endParaRPr>
          </a:p>
          <a:p>
            <a:pPr indent="-368300" lvl="0" marL="457200" rtl="0" algn="l">
              <a:spcBef>
                <a:spcPts val="0"/>
              </a:spcBef>
              <a:spcAft>
                <a:spcPts val="0"/>
              </a:spcAft>
              <a:buClr>
                <a:srgbClr val="595959"/>
              </a:buClr>
              <a:buSzPts val="2200"/>
              <a:buFont typeface="Calibri"/>
              <a:buChar char="●"/>
            </a:pPr>
            <a:r>
              <a:rPr lang="en-US" sz="2200">
                <a:solidFill>
                  <a:srgbClr val="595959"/>
                </a:solidFill>
              </a:rPr>
              <a:t>Outcome</a:t>
            </a:r>
            <a:endParaRPr sz="2200">
              <a:solidFill>
                <a:srgbClr val="595959"/>
              </a:solidFill>
            </a:endParaRPr>
          </a:p>
          <a:p>
            <a:pPr indent="-368300" lvl="1" marL="914400" rtl="0" algn="l">
              <a:spcBef>
                <a:spcPts val="0"/>
              </a:spcBef>
              <a:spcAft>
                <a:spcPts val="0"/>
              </a:spcAft>
              <a:buClr>
                <a:srgbClr val="595959"/>
              </a:buClr>
              <a:buSzPts val="2200"/>
              <a:buFont typeface="Calibri"/>
              <a:buChar char="○"/>
            </a:pPr>
            <a:r>
              <a:rPr lang="en-US" sz="2200">
                <a:solidFill>
                  <a:srgbClr val="595959"/>
                </a:solidFill>
              </a:rPr>
              <a:t>Successfully able to join an OpenThread network.</a:t>
            </a:r>
            <a:endParaRPr sz="2200">
              <a:solidFill>
                <a:srgbClr val="595959"/>
              </a:solidFill>
            </a:endParaRPr>
          </a:p>
          <a:p>
            <a:pPr indent="-368300" lvl="1" marL="914400" rtl="0" algn="l">
              <a:spcBef>
                <a:spcPts val="0"/>
              </a:spcBef>
              <a:spcAft>
                <a:spcPts val="0"/>
              </a:spcAft>
              <a:buClr>
                <a:srgbClr val="595959"/>
              </a:buClr>
              <a:buSzPts val="2200"/>
              <a:buFont typeface="Calibri"/>
              <a:buChar char="○"/>
            </a:pPr>
            <a:r>
              <a:rPr lang="en-US" sz="2200">
                <a:solidFill>
                  <a:srgbClr val="595959"/>
                </a:solidFill>
              </a:rPr>
              <a:t>Engineering overhead for implementing entire Thread standard was substantial.</a:t>
            </a:r>
            <a:endParaRPr sz="2200">
              <a:solidFill>
                <a:srgbClr val="595959"/>
              </a:solidFill>
            </a:endParaRPr>
          </a:p>
        </p:txBody>
      </p:sp>
      <p:sp>
        <p:nvSpPr>
          <p:cNvPr id="276" name="Google Shape;276;g2e308d5f19f_0_5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e308d5f19f_0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e308d5f19f_0_6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2e308d5f19f_0_6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31941588b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731941588b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2731941588b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31941588b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31941588b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595959"/>
                </a:solidFill>
                <a:latin typeface="Arial"/>
                <a:ea typeface="Arial"/>
                <a:cs typeface="Arial"/>
                <a:sym typeface="Arial"/>
              </a:rPr>
              <a:t>Tock faces a unique design challenge in supporting OpenThread as the Tock kernel's threat model explicitly bans external dependencies.</a:t>
            </a:r>
            <a:endParaRPr>
              <a:solidFill>
                <a:srgbClr val="595959"/>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if we are not going to reimplement thread, what can we do?</a:t>
            </a:r>
            <a:endParaRPr/>
          </a:p>
        </p:txBody>
      </p:sp>
      <p:sp>
        <p:nvSpPr>
          <p:cNvPr id="304" name="Google Shape;304;g2731941588b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410213894f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410213894f_0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3410213894f_0_1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31941588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31941588b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if these two apps want to use thread, they do it via IPC rather than a syscall.</a:t>
            </a:r>
            <a:endParaRPr/>
          </a:p>
        </p:txBody>
      </p:sp>
      <p:sp>
        <p:nvSpPr>
          <p:cNvPr id="319" name="Google Shape;319;g2731941588b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31941588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731941588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2731941588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731941588b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731941588b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2731941588b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731941588b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731941588b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2731941588b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40c6d800d6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40c6d800d6_0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https://github.com/tock/tock/commit/3a11e2a6273c9c4d3a59db713257780380725d5f</a:t>
            </a:r>
            <a:endParaRPr/>
          </a:p>
        </p:txBody>
      </p:sp>
      <p:sp>
        <p:nvSpPr>
          <p:cNvPr id="352" name="Google Shape;352;g340c6d800d6_0_2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410213894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410213894f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595959"/>
                </a:solidFill>
                <a:latin typeface="Arial"/>
                <a:ea typeface="Arial"/>
                <a:cs typeface="Arial"/>
                <a:sym typeface="Arial"/>
              </a:rPr>
              <a:t>Embedded devices have become ubiquitous over my lifetime. These devices are getting more capable and more critical.</a:t>
            </a:r>
            <a:endParaRPr>
              <a:solidFill>
                <a:srgbClr val="595959"/>
              </a:solidFill>
              <a:latin typeface="Arial"/>
              <a:ea typeface="Arial"/>
              <a:cs typeface="Arial"/>
              <a:sym typeface="Arial"/>
            </a:endParaRPr>
          </a:p>
          <a:p>
            <a:pPr indent="0" lvl="0" marL="0" rtl="0" algn="l">
              <a:spcBef>
                <a:spcPts val="0"/>
              </a:spcBef>
              <a:spcAft>
                <a:spcPts val="0"/>
              </a:spcAft>
              <a:buNone/>
            </a:pPr>
            <a:r>
              <a:t/>
            </a:r>
            <a:endParaRPr>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solidFill>
                  <a:srgbClr val="595959"/>
                </a:solidFill>
                <a:latin typeface="Arial"/>
                <a:ea typeface="Arial"/>
                <a:cs typeface="Arial"/>
                <a:sym typeface="Arial"/>
              </a:rPr>
              <a:t>There is software **controlling your car, your heart, and your brain**. And these all have wireless access, and can be hacked. </a:t>
            </a:r>
            <a:endParaRPr>
              <a:solidFill>
                <a:srgbClr val="595959"/>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WIRELESSLY AVAILABLE is a vast new attack surface</a:t>
            </a:r>
            <a:endParaRPr>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solidFill>
                  <a:srgbClr val="595959"/>
                </a:solidFill>
                <a:latin typeface="Arial"/>
                <a:ea typeface="Arial"/>
                <a:cs typeface="Arial"/>
                <a:sym typeface="Arial"/>
              </a:rPr>
              <a:t>Users and developers demand more features from their devices. Traditionally, security is foregone on these low-power, resource-constrained embedded devices. With only a few kilobytes of memory to work with, the overhead of every security features becomes significant.</a:t>
            </a:r>
            <a:endParaRPr>
              <a:solidFill>
                <a:srgbClr val="595959"/>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 name="Google Shape;109;g3410213894f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40c6d800d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40c6d800d6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400">
                <a:solidFill>
                  <a:srgbClr val="595959"/>
                </a:solidFill>
                <a:latin typeface="Arial"/>
                <a:ea typeface="Arial"/>
                <a:cs typeface="Arial"/>
                <a:sym typeface="Arial"/>
              </a:rPr>
              <a:t>keep downstream users happy and maintainers will have to carry our code forever</a:t>
            </a:r>
            <a:endParaRPr sz="2400">
              <a:solidFill>
                <a:srgbClr val="595959"/>
              </a:solidFill>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rPr lang="en-US" sz="1400">
                <a:latin typeface="Arial"/>
                <a:ea typeface="Arial"/>
                <a:cs typeface="Arial"/>
                <a:sym typeface="Arial"/>
              </a:rPr>
              <a:t>Adding a Thread networking stack is an easy sell. Convincing the maintainers about our exact implementation is much more difficult.</a:t>
            </a:r>
            <a:endParaRPr/>
          </a:p>
        </p:txBody>
      </p:sp>
      <p:sp>
        <p:nvSpPr>
          <p:cNvPr id="360" name="Google Shape;360;g340c6d800d6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0c6d800d6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40c6d800d6_0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340c6d800d6_0_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410213894f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3410213894f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40c6d800d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40c6d800d6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created an ipc wrapper for apps to use openthread</a:t>
            </a:r>
            <a:endParaRPr/>
          </a:p>
          <a:p>
            <a:pPr indent="0" lvl="0" marL="0" rtl="0" algn="l">
              <a:spcBef>
                <a:spcPts val="0"/>
              </a:spcBef>
              <a:spcAft>
                <a:spcPts val="0"/>
              </a:spcAft>
              <a:buNone/>
            </a:pPr>
            <a:r>
              <a:rPr lang="en-US"/>
              <a:t>https://github.com/tock/libtock-c/blob/master/examples/tutorials/thread_network/12_openthread_ipc/main.c</a:t>
            </a:r>
            <a:endParaRPr/>
          </a:p>
        </p:txBody>
      </p:sp>
      <p:sp>
        <p:nvSpPr>
          <p:cNvPr id="380" name="Google Shape;380;g340c6d800d6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40c6d800d6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40c6d800d6_0_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openthread is designed to be only thing running on board</a:t>
            </a:r>
            <a:endParaRPr/>
          </a:p>
          <a:p>
            <a:pPr indent="0" lvl="0" marL="0" rtl="0" algn="l">
              <a:spcBef>
                <a:spcPts val="0"/>
              </a:spcBef>
              <a:spcAft>
                <a:spcPts val="0"/>
              </a:spcAft>
              <a:buClr>
                <a:schemeClr val="dk1"/>
              </a:buClr>
              <a:buSzPts val="1100"/>
              <a:buFont typeface="Arial"/>
              <a:buNone/>
            </a:pPr>
            <a:r>
              <a:rPr lang="en-US"/>
              <a:t>need to implement pal, ipc interface, and virtualized pal like only have its own flash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https://github.com/openthread/openthread/blob/main/include/openthread/platform/radio.h</a:t>
            </a:r>
            <a:endParaRPr/>
          </a:p>
          <a:p>
            <a:pPr indent="0" lvl="0" marL="0" rtl="0" algn="l">
              <a:spcBef>
                <a:spcPts val="0"/>
              </a:spcBef>
              <a:spcAft>
                <a:spcPts val="0"/>
              </a:spcAft>
              <a:buNone/>
            </a:pPr>
            <a:r>
              <a:rPr lang="en-US"/>
              <a:t>example platform file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rgbClr val="595959"/>
                </a:solidFill>
                <a:latin typeface="Arial"/>
                <a:ea typeface="Arial"/>
                <a:cs typeface="Arial"/>
                <a:sym typeface="Arial"/>
              </a:rPr>
              <a:t>only one implementation….</a:t>
            </a:r>
            <a:endParaRPr>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solidFill>
                  <a:srgbClr val="595959"/>
                </a:solidFill>
                <a:latin typeface="Arial"/>
                <a:ea typeface="Arial"/>
                <a:cs typeface="Arial"/>
                <a:sym typeface="Arial"/>
              </a:rPr>
              <a:t>Spec ==== the implementation?</a:t>
            </a:r>
            <a:endParaRPr>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595959"/>
              </a:solidFill>
              <a:latin typeface="Arial"/>
              <a:ea typeface="Arial"/>
              <a:cs typeface="Arial"/>
              <a:sym typeface="Arial"/>
            </a:endParaRPr>
          </a:p>
          <a:p>
            <a:pPr indent="0" lvl="0" marL="0" rtl="0" algn="l">
              <a:spcBef>
                <a:spcPts val="0"/>
              </a:spcBef>
              <a:spcAft>
                <a:spcPts val="0"/>
              </a:spcAft>
              <a:buNone/>
            </a:pPr>
            <a:r>
              <a:rPr lang="en-US">
                <a:solidFill>
                  <a:srgbClr val="595959"/>
                </a:solidFill>
                <a:latin typeface="Arial"/>
                <a:ea typeface="Arial"/>
                <a:cs typeface="Arial"/>
                <a:sym typeface="Arial"/>
              </a:rPr>
              <a:t>Need to debug OpenThread</a:t>
            </a:r>
            <a:endParaRPr>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400">
              <a:solidFill>
                <a:srgbClr val="595959"/>
              </a:solidFill>
              <a:latin typeface="Arial"/>
              <a:ea typeface="Arial"/>
              <a:cs typeface="Arial"/>
              <a:sym typeface="Arial"/>
            </a:endParaRPr>
          </a:p>
        </p:txBody>
      </p:sp>
      <p:sp>
        <p:nvSpPr>
          <p:cNvPr id="397" name="Google Shape;397;g340c6d800d6_0_2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40c6d800d6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40c6d800d6_0_2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informal spec to implementation. requires understanding Thread spec at times.</a:t>
            </a:r>
            <a:endParaRPr/>
          </a:p>
          <a:p>
            <a:pPr indent="0" lvl="0" marL="0" rtl="0" algn="l">
              <a:spcBef>
                <a:spcPts val="0"/>
              </a:spcBef>
              <a:spcAft>
                <a:spcPts val="0"/>
              </a:spcAft>
              <a:buClr>
                <a:schemeClr val="dk1"/>
              </a:buClr>
              <a:buSzPts val="1100"/>
              <a:buFont typeface="Arial"/>
              <a:buNone/>
            </a:pPr>
            <a:r>
              <a:t/>
            </a:r>
            <a:endParaRPr>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solidFill>
                  <a:srgbClr val="595959"/>
                </a:solidFill>
                <a:latin typeface="Arial"/>
                <a:ea typeface="Arial"/>
                <a:cs typeface="Arial"/>
                <a:sym typeface="Arial"/>
              </a:rPr>
              <a:t>Spec ==== the implementation?</a:t>
            </a:r>
            <a:endParaRPr/>
          </a:p>
        </p:txBody>
      </p:sp>
      <p:sp>
        <p:nvSpPr>
          <p:cNvPr id="405" name="Google Shape;405;g340c6d800d6_0_2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40c6d800d6_0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40c6d800d6_0_3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require a lot of normal implementation work, dealing with build systems, reading specs and OpenThread source code,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after debugging all imediate crashes, there were some other</a:t>
            </a:r>
            <a:endParaRPr/>
          </a:p>
          <a:p>
            <a:pPr indent="0" lvl="0" marL="0" rtl="0" algn="l">
              <a:spcBef>
                <a:spcPts val="0"/>
              </a:spcBef>
              <a:spcAft>
                <a:spcPts val="0"/>
              </a:spcAft>
              <a:buNone/>
            </a:pPr>
            <a:r>
              <a:rPr lang="en-US"/>
              <a:t>issues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81000" lvl="0" marL="457200" rtl="0" algn="l">
              <a:spcBef>
                <a:spcPts val="0"/>
              </a:spcBef>
              <a:spcAft>
                <a:spcPts val="0"/>
              </a:spcAft>
              <a:buClr>
                <a:srgbClr val="595959"/>
              </a:buClr>
              <a:buSzPts val="2400"/>
              <a:buChar char="●"/>
            </a:pPr>
            <a:r>
              <a:rPr lang="en-US" sz="2400">
                <a:solidFill>
                  <a:srgbClr val="595959"/>
                </a:solidFill>
                <a:latin typeface="Arial"/>
                <a:ea typeface="Arial"/>
                <a:cs typeface="Arial"/>
                <a:sym typeface="Arial"/>
              </a:rPr>
              <a:t>crash at 30 sec due to 24 bit overflow (what is prescaler, precision and energy tradeoff, interrupt at wrong time)</a:t>
            </a:r>
            <a:endParaRPr sz="2400">
              <a:solidFill>
                <a:srgbClr val="595959"/>
              </a:solidFill>
              <a:latin typeface="Arial"/>
              <a:ea typeface="Arial"/>
              <a:cs typeface="Arial"/>
              <a:sym typeface="Arial"/>
            </a:endParaRPr>
          </a:p>
          <a:p>
            <a:pPr indent="-381000" lvl="0" marL="457200" rtl="0" algn="l">
              <a:spcBef>
                <a:spcPts val="0"/>
              </a:spcBef>
              <a:spcAft>
                <a:spcPts val="0"/>
              </a:spcAft>
              <a:buClr>
                <a:srgbClr val="595959"/>
              </a:buClr>
              <a:buSzPts val="2400"/>
              <a:buChar char="●"/>
            </a:pPr>
            <a:r>
              <a:rPr lang="en-US" sz="2400">
                <a:solidFill>
                  <a:srgbClr val="595959"/>
                </a:solidFill>
                <a:latin typeface="Arial"/>
                <a:ea typeface="Arial"/>
                <a:cs typeface="Arial"/>
                <a:sym typeface="Arial"/>
              </a:rPr>
              <a:t>crash at 7 min due to 32 bit overflow (incorrect library wrapper fn used, no millisec API offered)</a:t>
            </a:r>
            <a:endParaRPr sz="2400">
              <a:solidFill>
                <a:srgbClr val="595959"/>
              </a:solidFill>
              <a:latin typeface="Arial"/>
              <a:ea typeface="Arial"/>
              <a:cs typeface="Arial"/>
              <a:sym typeface="Arial"/>
            </a:endParaRPr>
          </a:p>
          <a:p>
            <a:pPr indent="-381000" lvl="0" marL="457200" rtl="0" algn="l">
              <a:spcBef>
                <a:spcPts val="0"/>
              </a:spcBef>
              <a:spcAft>
                <a:spcPts val="0"/>
              </a:spcAft>
              <a:buClr>
                <a:srgbClr val="595959"/>
              </a:buClr>
              <a:buSzPts val="2400"/>
              <a:buChar char="●"/>
            </a:pPr>
            <a:r>
              <a:rPr lang="en-US" sz="2400">
                <a:solidFill>
                  <a:srgbClr val="595959"/>
                </a:solidFill>
                <a:latin typeface="Arial"/>
                <a:ea typeface="Arial"/>
                <a:cs typeface="Arial"/>
                <a:sym typeface="Arial"/>
              </a:rPr>
              <a:t>crash at [7min, inf) by bounding error manually</a:t>
            </a:r>
            <a:endParaRPr sz="2400">
              <a:solidFill>
                <a:srgbClr val="595959"/>
              </a:solidFill>
              <a:latin typeface="Arial"/>
              <a:ea typeface="Arial"/>
              <a:cs typeface="Arial"/>
              <a:sym typeface="Arial"/>
            </a:endParaRPr>
          </a:p>
          <a:p>
            <a:pPr indent="-381000" lvl="0" marL="457200" rtl="0" algn="l">
              <a:spcBef>
                <a:spcPts val="0"/>
              </a:spcBef>
              <a:spcAft>
                <a:spcPts val="0"/>
              </a:spcAft>
              <a:buClr>
                <a:srgbClr val="595959"/>
              </a:buClr>
              <a:buSzPts val="2400"/>
              <a:buChar char="●"/>
            </a:pPr>
            <a:r>
              <a:rPr lang="en-US" sz="2400">
                <a:solidFill>
                  <a:srgbClr val="595959"/>
                </a:solidFill>
                <a:latin typeface="Arial"/>
                <a:ea typeface="Arial"/>
                <a:cs typeface="Arial"/>
                <a:sym typeface="Arial"/>
              </a:rPr>
              <a:t>no crashes ever by formal verification</a:t>
            </a:r>
            <a:endParaRPr sz="2400">
              <a:solidFill>
                <a:srgbClr val="595959"/>
              </a:solidFill>
              <a:latin typeface="Arial"/>
              <a:ea typeface="Arial"/>
              <a:cs typeface="Arial"/>
              <a:sym typeface="Arial"/>
            </a:endParaRPr>
          </a:p>
          <a:p>
            <a:pPr indent="0" lvl="0" marL="0" rtl="0" algn="l">
              <a:spcBef>
                <a:spcPts val="0"/>
              </a:spcBef>
              <a:spcAft>
                <a:spcPts val="0"/>
              </a:spcAft>
              <a:buNone/>
            </a:pPr>
            <a:r>
              <a:t/>
            </a:r>
            <a:endParaRPr/>
          </a:p>
        </p:txBody>
      </p:sp>
      <p:sp>
        <p:nvSpPr>
          <p:cNvPr id="412" name="Google Shape;412;g340c6d800d6_0_3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40c6d800d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40c6d800d6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virtualization layers</a:t>
            </a:r>
            <a:endParaRPr/>
          </a:p>
        </p:txBody>
      </p:sp>
      <p:sp>
        <p:nvSpPr>
          <p:cNvPr id="420" name="Google Shape;420;g340c6d800d6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40c6d800d6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40c6d800d6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require a lot of normal implementation work, dealing with build systems, reading specs and OpenThread source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the OS we are abstracting away a single physical timer and abstracting its constraints such as oscillator frequency or register width behind the syscall API.</a:t>
            </a:r>
            <a:endParaRPr/>
          </a:p>
        </p:txBody>
      </p:sp>
      <p:sp>
        <p:nvSpPr>
          <p:cNvPr id="427" name="Google Shape;427;g340c6d800d6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10213894f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10213894f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require a lot of normal implementation work, dealing with build systems, reading specs and OpenThread source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the OS we are abstracting away a single physical timer and abstracting its constraints such as oscillator frequency or register width behind the syscall API.</a:t>
            </a:r>
            <a:endParaRPr/>
          </a:p>
        </p:txBody>
      </p:sp>
      <p:sp>
        <p:nvSpPr>
          <p:cNvPr id="434" name="Google Shape;434;g3410213894f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0c6d800d6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40c6d800d6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595959"/>
                </a:solidFill>
                <a:latin typeface="Arial"/>
                <a:ea typeface="Arial"/>
                <a:cs typeface="Arial"/>
                <a:sym typeface="Arial"/>
              </a:rPr>
              <a:t>In other words, embedded devices are ubiquitous and insecure.</a:t>
            </a:r>
            <a:endParaRPr>
              <a:solidFill>
                <a:srgbClr val="595959"/>
              </a:solidFill>
              <a:latin typeface="Arial"/>
              <a:ea typeface="Arial"/>
              <a:cs typeface="Arial"/>
              <a:sym typeface="Arial"/>
            </a:endParaRPr>
          </a:p>
          <a:p>
            <a:pPr indent="0" lvl="0" marL="0" rtl="0" algn="l">
              <a:spcBef>
                <a:spcPts val="0"/>
              </a:spcBef>
              <a:spcAft>
                <a:spcPts val="0"/>
              </a:spcAft>
              <a:buNone/>
            </a:pPr>
            <a:r>
              <a:t/>
            </a:r>
            <a:endParaRPr>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solidFill>
                  <a:srgbClr val="595959"/>
                </a:solidFill>
                <a:latin typeface="Arial"/>
                <a:ea typeface="Arial"/>
                <a:cs typeface="Arial"/>
                <a:sym typeface="Arial"/>
              </a:rPr>
              <a:t>embedded devices do not have MMUs or hardware isolation. </a:t>
            </a:r>
            <a:endParaRPr>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solidFill>
                  <a:srgbClr val="595959"/>
                </a:solidFill>
                <a:latin typeface="Arial"/>
                <a:ea typeface="Arial"/>
                <a:cs typeface="Arial"/>
                <a:sym typeface="Arial"/>
              </a:rPr>
              <a:t>what if we add a </a:t>
            </a:r>
            <a:r>
              <a:rPr i="1" lang="en-US">
                <a:solidFill>
                  <a:srgbClr val="595959"/>
                </a:solidFill>
                <a:latin typeface="Arial"/>
                <a:ea typeface="Arial"/>
                <a:cs typeface="Arial"/>
                <a:sym typeface="Arial"/>
              </a:rPr>
              <a:t>secure</a:t>
            </a:r>
            <a:r>
              <a:rPr lang="en-US">
                <a:solidFill>
                  <a:srgbClr val="595959"/>
                </a:solidFill>
                <a:latin typeface="Arial"/>
                <a:ea typeface="Arial"/>
                <a:cs typeface="Arial"/>
                <a:sym typeface="Arial"/>
              </a:rPr>
              <a:t> Thread networking stack to an embedded OS so device manufacturers can build off a secure base instead of using insecure libraries or reimplementing the stack</a:t>
            </a:r>
            <a:endParaRPr>
              <a:solidFill>
                <a:srgbClr val="595959"/>
              </a:solidFill>
              <a:latin typeface="Arial"/>
              <a:ea typeface="Arial"/>
              <a:cs typeface="Arial"/>
              <a:sym typeface="Arial"/>
            </a:endParaRPr>
          </a:p>
          <a:p>
            <a:pPr indent="0" lvl="0" marL="0" rtl="0" algn="l">
              <a:spcBef>
                <a:spcPts val="0"/>
              </a:spcBef>
              <a:spcAft>
                <a:spcPts val="0"/>
              </a:spcAft>
              <a:buNone/>
            </a:pPr>
            <a:r>
              <a:t/>
            </a:r>
            <a:endParaRPr/>
          </a:p>
        </p:txBody>
      </p:sp>
      <p:sp>
        <p:nvSpPr>
          <p:cNvPr id="118" name="Google Shape;118;g340c6d800d6_0_3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40c6d800d6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40c6d800d6_0_3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interrupt is too early as timer isn’t wide enough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u="sng">
                <a:solidFill>
                  <a:srgbClr val="0097A7"/>
                </a:solidFill>
                <a:latin typeface="Arial"/>
                <a:ea typeface="Arial"/>
                <a:cs typeface="Arial"/>
                <a:sym typeface="Arial"/>
                <a:hlinkClick r:id="rId2">
                  <a:extLst>
                    <a:ext uri="{A12FA001-AC4F-418D-AE19-62706E023703}">
                      <ahyp:hlinkClr val="tx"/>
                    </a:ext>
                  </a:extLst>
                </a:hlinkClick>
              </a:rPr>
              <a:t>https://github.com/tock/tock/pull/3973</a:t>
            </a:r>
            <a:endParaRPr>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u="sng">
                <a:solidFill>
                  <a:srgbClr val="0097A7"/>
                </a:solidFill>
                <a:latin typeface="Arial"/>
                <a:ea typeface="Arial"/>
                <a:cs typeface="Arial"/>
                <a:sym typeface="Arial"/>
                <a:hlinkClick r:id="rId3">
                  <a:extLst>
                    <a:ext uri="{A12FA001-AC4F-418D-AE19-62706E023703}">
                      <ahyp:hlinkClr val="tx"/>
                    </a:ext>
                  </a:extLst>
                </a:hlinkClick>
              </a:rPr>
              <a:t>https://github.com/tock/tock/pull/3975</a:t>
            </a:r>
            <a:endParaRPr/>
          </a:p>
        </p:txBody>
      </p:sp>
      <p:sp>
        <p:nvSpPr>
          <p:cNvPr id="441" name="Google Shape;441;g340c6d800d6_0_3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40c6d800d6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40c6d800d6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require a lot of normal implementation work, dealing with build systems, reading specs and OpenThread source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2400">
                <a:solidFill>
                  <a:srgbClr val="595959"/>
                </a:solidFill>
                <a:latin typeface="Arial"/>
                <a:ea typeface="Arial"/>
                <a:cs typeface="Arial"/>
                <a:sym typeface="Arial"/>
              </a:rPr>
              <a:t>How to deal with wrapping without changing ABI?</a:t>
            </a:r>
            <a:endParaRPr sz="2400">
              <a:solidFill>
                <a:srgbClr val="595959"/>
              </a:solidFill>
              <a:latin typeface="Arial"/>
              <a:ea typeface="Arial"/>
              <a:cs typeface="Arial"/>
              <a:sym typeface="Arial"/>
            </a:endParaRPr>
          </a:p>
          <a:p>
            <a:pPr indent="0" lvl="0" marL="0" rtl="0" algn="l">
              <a:spcBef>
                <a:spcPts val="0"/>
              </a:spcBef>
              <a:spcAft>
                <a:spcPts val="0"/>
              </a:spcAft>
              <a:buNone/>
            </a:pPr>
            <a:r>
              <a:t/>
            </a:r>
            <a:endParaRPr sz="2400">
              <a:solidFill>
                <a:srgbClr val="595959"/>
              </a:solidFill>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In this release, we revised Tock's alarm system call driver implementation to predictably wrap its </a:t>
            </a:r>
            <a:r>
              <a:rPr lang="en-US" sz="1100">
                <a:solidFill>
                  <a:srgbClr val="188038"/>
                </a:solidFill>
                <a:latin typeface="Roboto Mono"/>
                <a:ea typeface="Roboto Mono"/>
                <a:cs typeface="Roboto Mono"/>
                <a:sym typeface="Roboto Mono"/>
              </a:rPr>
              <a:t>ticks</a:t>
            </a:r>
            <a:r>
              <a:rPr lang="en-US" sz="1100">
                <a:latin typeface="Arial"/>
                <a:ea typeface="Arial"/>
                <a:cs typeface="Arial"/>
                <a:sym typeface="Arial"/>
              </a:rPr>
              <a:t> values at </a:t>
            </a:r>
            <a:r>
              <a:rPr lang="en-US" sz="1100">
                <a:solidFill>
                  <a:srgbClr val="188038"/>
                </a:solidFill>
                <a:latin typeface="Roboto Mono"/>
                <a:ea typeface="Roboto Mono"/>
                <a:cs typeface="Roboto Mono"/>
                <a:sym typeface="Roboto Mono"/>
              </a:rPr>
              <a:t>(2**32 - 1)</a:t>
            </a:r>
            <a:r>
              <a:rPr lang="en-US" sz="1100">
                <a:latin typeface="Arial"/>
                <a:ea typeface="Arial"/>
                <a:cs typeface="Arial"/>
                <a:sym typeface="Arial"/>
              </a:rPr>
              <a:t> ticks, across all platforms. Before this change, hardware alarm implementations that were less than 32 bit wide would wrap before reaching </a:t>
            </a:r>
            <a:r>
              <a:rPr lang="en-US" sz="1100">
                <a:solidFill>
                  <a:srgbClr val="188038"/>
                </a:solidFill>
                <a:latin typeface="Roboto Mono"/>
                <a:ea typeface="Roboto Mono"/>
                <a:cs typeface="Roboto Mono"/>
                <a:sym typeface="Roboto Mono"/>
              </a:rPr>
              <a:t>(2**32 - 1)</a:t>
            </a:r>
            <a:r>
              <a:rPr lang="en-US" sz="1100">
                <a:latin typeface="Arial"/>
                <a:ea typeface="Arial"/>
                <a:cs typeface="Arial"/>
                <a:sym typeface="Arial"/>
              </a:rPr>
              <a:t> ticks, which complicated correct alarm handling in userspace. In Tock 2.2, these alarm implementations are scaled to 32 bit, while also scaling their advertised frequency appropriately. While this change is non-breaking and compatible with the previous alarm implementation, it can expose such scaled alarms to userspace at significantly higher advertised </a:t>
            </a:r>
            <a:r>
              <a:rPr lang="en-US" sz="1100">
                <a:solidFill>
                  <a:srgbClr val="188038"/>
                </a:solidFill>
                <a:latin typeface="Roboto Mono"/>
                <a:ea typeface="Roboto Mono"/>
                <a:cs typeface="Roboto Mono"/>
                <a:sym typeface="Roboto Mono"/>
              </a:rPr>
              <a:t>frequency</a:t>
            </a:r>
            <a:r>
              <a:rPr lang="en-US" sz="1100">
                <a:latin typeface="Arial"/>
                <a:ea typeface="Arial"/>
                <a:cs typeface="Arial"/>
                <a:sym typeface="Arial"/>
              </a:rPr>
              <a:t> values. Userspace alarm implementations that did not correctly handle such high frequencies may need to be fixed to support this new driver implementation.</a:t>
            </a:r>
            <a:endParaRPr sz="2400">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400">
              <a:solidFill>
                <a:srgbClr val="595959"/>
              </a:solidFill>
              <a:latin typeface="Arial"/>
              <a:ea typeface="Arial"/>
              <a:cs typeface="Arial"/>
              <a:sym typeface="Arial"/>
            </a:endParaRPr>
          </a:p>
        </p:txBody>
      </p:sp>
      <p:sp>
        <p:nvSpPr>
          <p:cNvPr id="453" name="Google Shape;453;g340c6d800d6_0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410213894f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410213894f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require a lot of normal implementation work, dealing with build systems, reading specs and OpenThread source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the OS we are abstracting away a single physical timer and abstracting its constraints such as oscillator frequency or register width behind the syscall API.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sz="2400" u="sng">
                <a:solidFill>
                  <a:srgbClr val="0097A7"/>
                </a:solidFill>
                <a:latin typeface="Arial"/>
                <a:ea typeface="Arial"/>
                <a:cs typeface="Arial"/>
                <a:sym typeface="Arial"/>
                <a:hlinkClick r:id="rId2">
                  <a:extLst>
                    <a:ext uri="{A12FA001-AC4F-418D-AE19-62706E023703}">
                      <ahyp:hlinkClr val="tx"/>
                    </a:ext>
                  </a:extLst>
                </a:hlinkClick>
              </a:rPr>
              <a:t>https://github.com/tock/libtock-c/pull/395</a:t>
            </a:r>
            <a:endParaRPr/>
          </a:p>
        </p:txBody>
      </p:sp>
      <p:sp>
        <p:nvSpPr>
          <p:cNvPr id="461" name="Google Shape;461;g3410213894f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410213894f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410213894f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3410213894f_0_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10213894f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410213894f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3410213894f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410213894f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410213894f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3410213894f_0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410213894f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410213894f_0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3410213894f_0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410213894f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410213894f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require a lot of normal implementation work, dealing with build systems, reading specs and OpenThread source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the OS we are abstracting away a single physical timer and abstracting its constraints such as oscillator frequency or register width behind the syscall API.</a:t>
            </a:r>
            <a:endParaRPr/>
          </a:p>
        </p:txBody>
      </p:sp>
      <p:sp>
        <p:nvSpPr>
          <p:cNvPr id="497" name="Google Shape;497;g3410213894f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40c6d800d6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40c6d800d6_0_3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https://github.com/emugnier/tock/commit/3508f3fddb06bfb52b6a424bb1ba3cb5bc3a9047</a:t>
            </a:r>
            <a:r>
              <a:rPr lang="en-US"/>
              <a:t> </a:t>
            </a:r>
            <a:r>
              <a:rPr lang="en-US" u="sng">
                <a:solidFill>
                  <a:schemeClr val="hlink"/>
                </a:solidFill>
                <a:hlinkClick r:id="rId3"/>
              </a:rPr>
              <a:t>https://github.com/emugnier/tock/blob/334bbc5eb44d89671731e48cc763935fcc3adf21/chips/nrf5x/src/timer.rs#L330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sz="2400">
                <a:solidFill>
                  <a:srgbClr val="595959"/>
                </a:solidFill>
                <a:latin typeface="Arial"/>
                <a:ea typeface="Arial"/>
                <a:cs typeface="Arial"/>
                <a:sym typeface="Arial"/>
              </a:rPr>
              <a:t>This comment is justifying an edge case in one argument of one function.</a:t>
            </a:r>
            <a:endParaRPr/>
          </a:p>
        </p:txBody>
      </p:sp>
      <p:sp>
        <p:nvSpPr>
          <p:cNvPr id="504" name="Google Shape;504;g340c6d800d6_0_3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410213894f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410213894f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3410213894f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410213894f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410213894f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595959"/>
                </a:solidFill>
                <a:latin typeface="Arial"/>
                <a:ea typeface="Arial"/>
                <a:cs typeface="Arial"/>
                <a:sym typeface="Arial"/>
              </a:rPr>
              <a:t>but we don’t need to throw our hands up in helplessness at the status quo.</a:t>
            </a:r>
            <a:endParaRPr>
              <a:solidFill>
                <a:srgbClr val="595959"/>
              </a:solidFill>
              <a:latin typeface="Arial"/>
              <a:ea typeface="Arial"/>
              <a:cs typeface="Arial"/>
              <a:sym typeface="Arial"/>
            </a:endParaRPr>
          </a:p>
          <a:p>
            <a:pPr indent="0" lvl="0" marL="0" rtl="0" algn="l">
              <a:spcBef>
                <a:spcPts val="0"/>
              </a:spcBef>
              <a:spcAft>
                <a:spcPts val="0"/>
              </a:spcAft>
              <a:buNone/>
            </a:pPr>
            <a:r>
              <a:t/>
            </a:r>
            <a:endParaRPr>
              <a:solidFill>
                <a:srgbClr val="595959"/>
              </a:solidFill>
              <a:latin typeface="Arial"/>
              <a:ea typeface="Arial"/>
              <a:cs typeface="Arial"/>
              <a:sym typeface="Arial"/>
            </a:endParaRPr>
          </a:p>
          <a:p>
            <a:pPr indent="0" lvl="0" marL="0" rtl="0" algn="l">
              <a:spcBef>
                <a:spcPts val="0"/>
              </a:spcBef>
              <a:spcAft>
                <a:spcPts val="0"/>
              </a:spcAft>
              <a:buNone/>
            </a:pPr>
            <a:r>
              <a:rPr lang="en-US">
                <a:solidFill>
                  <a:srgbClr val="595959"/>
                </a:solidFill>
                <a:latin typeface="Arial"/>
                <a:ea typeface="Arial"/>
                <a:cs typeface="Arial"/>
                <a:sym typeface="Arial"/>
              </a:rPr>
              <a:t>Today I am presenting to you how we designed and deployed a production-grade networking stack on Tock OS.</a:t>
            </a:r>
            <a:endParaRPr>
              <a:solidFill>
                <a:srgbClr val="595959"/>
              </a:solidFill>
              <a:latin typeface="Arial"/>
              <a:ea typeface="Arial"/>
              <a:cs typeface="Arial"/>
              <a:sym typeface="Arial"/>
            </a:endParaRPr>
          </a:p>
          <a:p>
            <a:pPr indent="0" lvl="0" marL="0" rtl="0" algn="l">
              <a:spcBef>
                <a:spcPts val="0"/>
              </a:spcBef>
              <a:spcAft>
                <a:spcPts val="0"/>
              </a:spcAft>
              <a:buNone/>
            </a:pPr>
            <a:r>
              <a:t/>
            </a:r>
            <a:endParaRPr>
              <a:solidFill>
                <a:srgbClr val="595959"/>
              </a:solidFill>
              <a:latin typeface="Arial"/>
              <a:ea typeface="Arial"/>
              <a:cs typeface="Arial"/>
              <a:sym typeface="Arial"/>
            </a:endParaRPr>
          </a:p>
          <a:p>
            <a:pPr indent="0" lvl="0" marL="0" rtl="0" algn="l">
              <a:spcBef>
                <a:spcPts val="0"/>
              </a:spcBef>
              <a:spcAft>
                <a:spcPts val="0"/>
              </a:spcAft>
              <a:buNone/>
            </a:pPr>
            <a:r>
              <a:rPr lang="en-US">
                <a:solidFill>
                  <a:srgbClr val="595959"/>
                </a:solidFill>
                <a:latin typeface="Arial"/>
                <a:ea typeface="Arial"/>
                <a:cs typeface="Arial"/>
                <a:sym typeface="Arial"/>
              </a:rPr>
              <a:t>I'll go over what the networking stack of choice is, Thread and why we chose it.</a:t>
            </a:r>
            <a:endParaRPr>
              <a:solidFill>
                <a:srgbClr val="595959"/>
              </a:solidFill>
              <a:latin typeface="Arial"/>
              <a:ea typeface="Arial"/>
              <a:cs typeface="Arial"/>
              <a:sym typeface="Arial"/>
            </a:endParaRPr>
          </a:p>
        </p:txBody>
      </p:sp>
      <p:sp>
        <p:nvSpPr>
          <p:cNvPr id="124" name="Google Shape;124;g3410213894f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410213894f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410213894f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3410213894f_0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410213894f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410213894f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3410213894f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410213894f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410213894f_0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3410213894f_0_2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410213894f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410213894f_0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3410213894f_0_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410213894f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410213894f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need to implement pal, ipc interface, and virtualized pal like only have its own flash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59" name="Google Shape;559;g3410213894f_0_1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e308d5f19f_0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e308d5f19f_0_4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medical device grade security</a:t>
            </a:r>
            <a:endParaRPr/>
          </a:p>
        </p:txBody>
      </p:sp>
      <p:sp>
        <p:nvSpPr>
          <p:cNvPr id="566" name="Google Shape;566;g2e308d5f19f_0_4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40c6d800d6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40c6d800d6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340c6d800d6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40c6d800d6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40c6d800d6_0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340c6d800d6_0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40c6d800d6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40c6d800d6_0_3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340c6d800d6_0_3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40c6d800d6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40c6d800d6_0_3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340c6d800d6_0_3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40c6d800d6_0_3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340c6d800d6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40c6d800d6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40c6d800d6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340c6d800d6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410213894f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410213894f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wrote very good benchmarks</a:t>
            </a:r>
            <a:endParaRPr/>
          </a:p>
        </p:txBody>
      </p:sp>
      <p:sp>
        <p:nvSpPr>
          <p:cNvPr id="607" name="Google Shape;607;g3410213894f_0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40c6d800d6_0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40c6d800d6_0_3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u="sng">
                <a:solidFill>
                  <a:srgbClr val="0097A7"/>
                </a:solidFill>
                <a:latin typeface="IBM Plex Mono"/>
                <a:ea typeface="IBM Plex Mono"/>
                <a:cs typeface="IBM Plex Mono"/>
                <a:sym typeface="IBM Plex Mono"/>
                <a:hlinkClick r:id="rId2">
                  <a:extLst>
                    <a:ext uri="{A12FA001-AC4F-418D-AE19-62706E023703}">
                      <ahyp:hlinkClr val="tx"/>
                    </a:ext>
                  </a:extLst>
                </a:hlinkClick>
              </a:rPr>
              <a:t>https://github.com/tock/tock/pull/3973#pullrequestreview-2032887063</a:t>
            </a:r>
            <a:endParaRPr/>
          </a:p>
        </p:txBody>
      </p:sp>
      <p:sp>
        <p:nvSpPr>
          <p:cNvPr id="614" name="Google Shape;614;g340c6d800d6_0_3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410213894f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410213894f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3410213894f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40c6d800d6_0_3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rPr>
              <a:t>Image from https://github.com/tock/tock/blob/master/doc/Overview.md</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I am going to skip some slides about the OS and we can come back to them if there are questions.</a:t>
            </a:r>
            <a:endParaRPr/>
          </a:p>
          <a:p>
            <a:pPr indent="0" lvl="0" marL="0" rtl="0" algn="l">
              <a:spcBef>
                <a:spcPts val="0"/>
              </a:spcBef>
              <a:spcAft>
                <a:spcPts val="0"/>
              </a:spcAft>
              <a:buNone/>
            </a:pPr>
            <a:r>
              <a:rPr lang="en-US"/>
              <a:t>here is another diagram showing the same thing</a:t>
            </a:r>
            <a:endParaRPr/>
          </a:p>
        </p:txBody>
      </p:sp>
      <p:sp>
        <p:nvSpPr>
          <p:cNvPr id="628" name="Google Shape;628;g340c6d800d6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40c6d800d6_0_4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340c6d800d6_0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40c6d800d6_0_4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g340c6d800d6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40c6d800d6_0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40c6d800d6_0_4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g340c6d800d6_0_4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40c6d800d6_0_4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g340c6d800d6_0_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40c6d800d6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340c6d800d6_0_4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g340c6d800d6_0_4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410213894f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3410213894f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410213894f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g3410213894f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3410213894f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40c6d800d6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40c6d800d6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comparison of iot wireless options</a:t>
            </a:r>
            <a:endParaRPr/>
          </a:p>
          <a:p>
            <a:pPr indent="0" lvl="0" marL="0" rtl="0" algn="l">
              <a:spcBef>
                <a:spcPts val="0"/>
              </a:spcBef>
              <a:spcAft>
                <a:spcPts val="0"/>
              </a:spcAft>
              <a:buNone/>
            </a:pPr>
            <a:r>
              <a:rPr lang="en-US"/>
              <a:t>https://lpc.events/event/7/contributions/795/attachments/677/1238/Using_the_Thread_Networking_Protocol_for_IoT_Applications_with_embedded_Linux.pdf</a:t>
            </a:r>
            <a:endParaRPr/>
          </a:p>
        </p:txBody>
      </p:sp>
      <p:sp>
        <p:nvSpPr>
          <p:cNvPr id="686" name="Google Shape;686;g340c6d800d6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40c6d800d6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40c6d800d6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g340c6d800d6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308d5f19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e308d5f19f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There are many OSes you may have heard of which target embedded systems</a:t>
            </a:r>
            <a:endParaRPr/>
          </a:p>
        </p:txBody>
      </p:sp>
      <p:sp>
        <p:nvSpPr>
          <p:cNvPr id="142" name="Google Shape;142;g2e308d5f19f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308d5f19f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308d5f19f_0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whats common is all are virtualizing resources and share across many applications. multiprocessing. But all of them by default are basically operating as libraries and just give abstractions.</a:t>
            </a:r>
            <a:endParaRPr/>
          </a:p>
          <a:p>
            <a:pPr indent="0" lvl="0" marL="0" rtl="0" algn="l">
              <a:spcBef>
                <a:spcPts val="0"/>
              </a:spcBef>
              <a:spcAft>
                <a:spcPts val="0"/>
              </a:spcAft>
              <a:buNone/>
            </a:pPr>
            <a:r>
              <a:rPr lang="en-US"/>
              <a:t>Tock is unique due to its uncompromising security.</a:t>
            </a:r>
            <a:endParaRPr/>
          </a:p>
          <a:p>
            <a:pPr indent="0" lvl="0" marL="0" rtl="0" algn="l">
              <a:spcBef>
                <a:spcPts val="0"/>
              </a:spcBef>
              <a:spcAft>
                <a:spcPts val="0"/>
              </a:spcAft>
              <a:buNone/>
            </a:pPr>
            <a:r>
              <a:rPr lang="en-US"/>
              <a:t>The issue with them is that they sacrifice security in the name of performance and flexibility.</a:t>
            </a:r>
            <a:endParaRPr/>
          </a:p>
          <a:p>
            <a:pPr indent="0" lvl="0" marL="0" rtl="0" algn="l">
              <a:spcBef>
                <a:spcPts val="0"/>
              </a:spcBef>
              <a:spcAft>
                <a:spcPts val="0"/>
              </a:spcAft>
              <a:buNone/>
            </a:pPr>
            <a:r>
              <a:rPr lang="en-US"/>
              <a:t>Tock is a secure OS which tries to show that you do not need to sacrifice any functionality to be secure. Tock isolates “processes” and the kernel, resembling the protection model of a desktop class OS.</a:t>
            </a:r>
            <a:endParaRPr/>
          </a:p>
        </p:txBody>
      </p:sp>
      <p:sp>
        <p:nvSpPr>
          <p:cNvPr id="154" name="Google Shape;154;g2e308d5f19f_0_4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4BA2DA"/>
              </a:buClr>
              <a:buSzPts val="4400"/>
              <a:buFont typeface="Calibri"/>
              <a:buNone/>
              <a:defRPr b="1">
                <a:solidFill>
                  <a:srgbClr val="4BA2DA"/>
                </a:solidFill>
                <a:latin typeface="Calibri"/>
                <a:ea typeface="Calibri"/>
                <a:cs typeface="Calibri"/>
                <a:sym typeface="Calibri"/>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6" name="Google Shape;56;p13"/>
          <p:cNvSpPr txBox="1"/>
          <p:nvPr>
            <p:ph idx="1" type="body"/>
          </p:nvPr>
        </p:nvSpPr>
        <p:spPr>
          <a:xfrm>
            <a:off x="838200" y="1679945"/>
            <a:ext cx="10515600" cy="4299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57" name="Google Shape;57;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13"/>
          <p:cNvSpPr/>
          <p:nvPr/>
        </p:nvSpPr>
        <p:spPr>
          <a:xfrm>
            <a:off x="838200" y="5979042"/>
            <a:ext cx="10515600" cy="879000"/>
          </a:xfrm>
          <a:prstGeom prst="round2SameRect">
            <a:avLst>
              <a:gd fmla="val 50000" name="adj1"/>
              <a:gd fmla="val 0" name="adj2"/>
            </a:avLst>
          </a:prstGeom>
          <a:solidFill>
            <a:srgbClr val="4BA2DA"/>
          </a:solidFill>
          <a:ln cap="flat" cmpd="sng" w="12700">
            <a:solidFill>
              <a:srgbClr val="4BA2D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1" name="Shape 61"/>
        <p:cNvGrpSpPr/>
        <p:nvPr/>
      </p:nvGrpSpPr>
      <p:grpSpPr>
        <a:xfrm>
          <a:off x="0" y="0"/>
          <a:ext cx="0" cy="0"/>
          <a:chOff x="0" y="0"/>
          <a:chExt cx="0" cy="0"/>
        </a:xfrm>
      </p:grpSpPr>
      <p:sp>
        <p:nvSpPr>
          <p:cNvPr id="62" name="Google Shape;62;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14"/>
          <p:cNvSpPr/>
          <p:nvPr/>
        </p:nvSpPr>
        <p:spPr>
          <a:xfrm>
            <a:off x="838200" y="5979042"/>
            <a:ext cx="10515600" cy="879000"/>
          </a:xfrm>
          <a:prstGeom prst="round2SameRect">
            <a:avLst>
              <a:gd fmla="val 50000" name="adj1"/>
              <a:gd fmla="val 0" name="adj2"/>
            </a:avLst>
          </a:prstGeom>
          <a:solidFill>
            <a:srgbClr val="4BA2DA"/>
          </a:solidFill>
          <a:ln cap="flat" cmpd="sng" w="12700">
            <a:solidFill>
              <a:srgbClr val="4BA2D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14"/>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4BA2DA"/>
              </a:buClr>
              <a:buSzPts val="4400"/>
              <a:buFont typeface="Calibri"/>
              <a:buNone/>
              <a:defRPr b="1">
                <a:solidFill>
                  <a:srgbClr val="4BA2DA"/>
                </a:solidFill>
                <a:latin typeface="Calibri"/>
                <a:ea typeface="Calibri"/>
                <a:cs typeface="Calibri"/>
                <a:sym typeface="Calibri"/>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5"/>
          <p:cNvSpPr txBox="1"/>
          <p:nvPr>
            <p:ph idx="1" type="body"/>
          </p:nvPr>
        </p:nvSpPr>
        <p:spPr>
          <a:xfrm>
            <a:off x="838200" y="1679945"/>
            <a:ext cx="5181600" cy="4299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69" name="Google Shape;69;p15"/>
          <p:cNvSpPr txBox="1"/>
          <p:nvPr>
            <p:ph idx="2" type="body"/>
          </p:nvPr>
        </p:nvSpPr>
        <p:spPr>
          <a:xfrm>
            <a:off x="6172200" y="1679945"/>
            <a:ext cx="5181600" cy="4299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70" name="Google Shape;70;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15"/>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4BA2DA"/>
              </a:buClr>
              <a:buSzPts val="4400"/>
              <a:buFont typeface="Calibri"/>
              <a:buNone/>
              <a:defRPr b="1">
                <a:solidFill>
                  <a:srgbClr val="4BA2DA"/>
                </a:solidFill>
                <a:latin typeface="Calibri"/>
                <a:ea typeface="Calibri"/>
                <a:cs typeface="Calibri"/>
                <a:sym typeface="Calibri"/>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74" name="Google Shape;74;p15"/>
          <p:cNvSpPr/>
          <p:nvPr/>
        </p:nvSpPr>
        <p:spPr>
          <a:xfrm>
            <a:off x="838200" y="5979042"/>
            <a:ext cx="10515600" cy="879000"/>
          </a:xfrm>
          <a:prstGeom prst="round2SameRect">
            <a:avLst>
              <a:gd fmla="val 50000" name="adj1"/>
              <a:gd fmla="val 0" name="adj2"/>
            </a:avLst>
          </a:prstGeom>
          <a:solidFill>
            <a:srgbClr val="4BA2DA"/>
          </a:solidFill>
          <a:ln cap="flat" cmpd="sng" w="12700">
            <a:solidFill>
              <a:srgbClr val="4BA2D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5" name="Shape 75"/>
        <p:cNvGrpSpPr/>
        <p:nvPr/>
      </p:nvGrpSpPr>
      <p:grpSpPr>
        <a:xfrm>
          <a:off x="0" y="0"/>
          <a:ext cx="0" cy="0"/>
          <a:chOff x="0" y="0"/>
          <a:chExt cx="0" cy="0"/>
        </a:xfrm>
      </p:grpSpPr>
      <p:sp>
        <p:nvSpPr>
          <p:cNvPr id="76" name="Google Shape;76;p1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1600"/>
              </a:spcBef>
              <a:spcAft>
                <a:spcPts val="0"/>
              </a:spcAft>
              <a:buClr>
                <a:schemeClr val="dk1"/>
              </a:buClr>
              <a:buSzPts val="2000"/>
              <a:buNone/>
              <a:defRPr b="1" sz="2000"/>
            </a:lvl2pPr>
            <a:lvl3pPr indent="-228600" lvl="2" marL="1371600" algn="l">
              <a:lnSpc>
                <a:spcPct val="90000"/>
              </a:lnSpc>
              <a:spcBef>
                <a:spcPts val="1600"/>
              </a:spcBef>
              <a:spcAft>
                <a:spcPts val="0"/>
              </a:spcAft>
              <a:buClr>
                <a:schemeClr val="dk1"/>
              </a:buClr>
              <a:buSzPts val="1800"/>
              <a:buNone/>
              <a:defRPr b="1" sz="1800"/>
            </a:lvl3pPr>
            <a:lvl4pPr indent="-228600" lvl="3" marL="1828800" algn="l">
              <a:lnSpc>
                <a:spcPct val="90000"/>
              </a:lnSpc>
              <a:spcBef>
                <a:spcPts val="1600"/>
              </a:spcBef>
              <a:spcAft>
                <a:spcPts val="0"/>
              </a:spcAft>
              <a:buClr>
                <a:schemeClr val="dk1"/>
              </a:buClr>
              <a:buSzPts val="1600"/>
              <a:buNone/>
              <a:defRPr b="1" sz="1600"/>
            </a:lvl4pPr>
            <a:lvl5pPr indent="-228600" lvl="4" marL="2286000" algn="l">
              <a:lnSpc>
                <a:spcPct val="9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77" name="Google Shape;77;p16"/>
          <p:cNvSpPr txBox="1"/>
          <p:nvPr>
            <p:ph idx="2" type="body"/>
          </p:nvPr>
        </p:nvSpPr>
        <p:spPr>
          <a:xfrm>
            <a:off x="839788" y="2505075"/>
            <a:ext cx="5157900" cy="3474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78" name="Google Shape;78;p1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1600"/>
              </a:spcBef>
              <a:spcAft>
                <a:spcPts val="0"/>
              </a:spcAft>
              <a:buClr>
                <a:schemeClr val="dk1"/>
              </a:buClr>
              <a:buSzPts val="2000"/>
              <a:buNone/>
              <a:defRPr b="1" sz="2000"/>
            </a:lvl2pPr>
            <a:lvl3pPr indent="-228600" lvl="2" marL="1371600" algn="l">
              <a:lnSpc>
                <a:spcPct val="90000"/>
              </a:lnSpc>
              <a:spcBef>
                <a:spcPts val="1600"/>
              </a:spcBef>
              <a:spcAft>
                <a:spcPts val="0"/>
              </a:spcAft>
              <a:buClr>
                <a:schemeClr val="dk1"/>
              </a:buClr>
              <a:buSzPts val="1800"/>
              <a:buNone/>
              <a:defRPr b="1" sz="1800"/>
            </a:lvl3pPr>
            <a:lvl4pPr indent="-228600" lvl="3" marL="1828800" algn="l">
              <a:lnSpc>
                <a:spcPct val="90000"/>
              </a:lnSpc>
              <a:spcBef>
                <a:spcPts val="1600"/>
              </a:spcBef>
              <a:spcAft>
                <a:spcPts val="0"/>
              </a:spcAft>
              <a:buClr>
                <a:schemeClr val="dk1"/>
              </a:buClr>
              <a:buSzPts val="1600"/>
              <a:buNone/>
              <a:defRPr b="1" sz="1600"/>
            </a:lvl4pPr>
            <a:lvl5pPr indent="-228600" lvl="4" marL="2286000" algn="l">
              <a:lnSpc>
                <a:spcPct val="9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79" name="Google Shape;79;p16"/>
          <p:cNvSpPr txBox="1"/>
          <p:nvPr>
            <p:ph idx="4" type="body"/>
          </p:nvPr>
        </p:nvSpPr>
        <p:spPr>
          <a:xfrm>
            <a:off x="6172200" y="2505075"/>
            <a:ext cx="5183100" cy="3474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80" name="Google Shape;80;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16"/>
          <p:cNvSpPr/>
          <p:nvPr/>
        </p:nvSpPr>
        <p:spPr>
          <a:xfrm>
            <a:off x="838200" y="5979042"/>
            <a:ext cx="10515600" cy="879000"/>
          </a:xfrm>
          <a:prstGeom prst="round2SameRect">
            <a:avLst>
              <a:gd fmla="val 50000" name="adj1"/>
              <a:gd fmla="val 0" name="adj2"/>
            </a:avLst>
          </a:prstGeom>
          <a:solidFill>
            <a:srgbClr val="4BA2DA"/>
          </a:solidFill>
          <a:ln cap="flat" cmpd="sng" w="12700">
            <a:solidFill>
              <a:srgbClr val="4BA2D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6"/>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4BA2DA"/>
              </a:buClr>
              <a:buSzPts val="4400"/>
              <a:buFont typeface="Calibri"/>
              <a:buNone/>
              <a:defRPr b="1">
                <a:solidFill>
                  <a:srgbClr val="4BA2DA"/>
                </a:solidFill>
                <a:latin typeface="Calibri"/>
                <a:ea typeface="Calibri"/>
                <a:cs typeface="Calibri"/>
                <a:sym typeface="Calibri"/>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gif"/><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1" Type="http://schemas.openxmlformats.org/officeDocument/2006/relationships/hyperlink" Target="https://github.com/tock/tock/commit/3a11e2a6273c9c4d3a59db713257780380725d5f" TargetMode="External"/><Relationship Id="rId10" Type="http://schemas.openxmlformats.org/officeDocument/2006/relationships/hyperlink" Target="https://github.com/tock/libtock-c/blob/master/examples/tutorials/thread_network/12_openthread_ipc/main.c" TargetMode="External"/><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hyperlink" Target="https://github.com/tock/libtock-c/tree/master/libopenthread" TargetMode="External"/><Relationship Id="rId4" Type="http://schemas.openxmlformats.org/officeDocument/2006/relationships/hyperlink" Target="https://book.tockos.org/trd/trd105-time#kernel-time-hil" TargetMode="External"/><Relationship Id="rId9" Type="http://schemas.openxmlformats.org/officeDocument/2006/relationships/hyperlink" Target="https://github.com/orgs/openthread/discussions/9872" TargetMode="External"/><Relationship Id="rId5" Type="http://schemas.openxmlformats.org/officeDocument/2006/relationships/hyperlink" Target="https://book.tockos.org/course/thread-net/comms-app#tock-and-openthread" TargetMode="External"/><Relationship Id="rId6" Type="http://schemas.openxmlformats.org/officeDocument/2006/relationships/hyperlink" Target="https://book.tockos.org/course/thread-net/ipc" TargetMode="External"/><Relationship Id="rId7" Type="http://schemas.openxmlformats.org/officeDocument/2006/relationships/hyperlink" Target="https://book.tockos.org/tutorials/05_ipc.html?highlight=ipc#tock-ipc-basics" TargetMode="External"/><Relationship Id="rId8" Type="http://schemas.openxmlformats.org/officeDocument/2006/relationships/hyperlink" Target="https://godsped.com/files/osfc24/slides.html#1"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hyperlink" Target="https://godsped.com/files/osfc24/slides.html?f=5#11"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2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12.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3">
            <a:alphaModFix/>
          </a:blip>
          <a:srcRect b="0" l="0" r="0" t="0"/>
          <a:stretch/>
        </p:blipFill>
        <p:spPr>
          <a:xfrm>
            <a:off x="2972375" y="724450"/>
            <a:ext cx="6247251" cy="1727225"/>
          </a:xfrm>
          <a:prstGeom prst="rect">
            <a:avLst/>
          </a:prstGeom>
          <a:noFill/>
          <a:ln>
            <a:noFill/>
          </a:ln>
        </p:spPr>
      </p:pic>
      <p:sp>
        <p:nvSpPr>
          <p:cNvPr id="91" name="Google Shape;91;p17"/>
          <p:cNvSpPr txBox="1"/>
          <p:nvPr/>
        </p:nvSpPr>
        <p:spPr>
          <a:xfrm>
            <a:off x="4896738" y="5438938"/>
            <a:ext cx="2398500" cy="51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dk2"/>
                </a:solidFill>
                <a:latin typeface="Calibri"/>
                <a:ea typeface="Calibri"/>
                <a:cs typeface="Calibri"/>
                <a:sym typeface="Calibri"/>
              </a:rPr>
              <a:t>Samir Rashid</a:t>
            </a:r>
            <a:endParaRPr b="1" sz="2800">
              <a:solidFill>
                <a:schemeClr val="dk2"/>
              </a:solidFill>
              <a:latin typeface="Calibri"/>
              <a:ea typeface="Calibri"/>
              <a:cs typeface="Calibri"/>
              <a:sym typeface="Calibri"/>
            </a:endParaRPr>
          </a:p>
        </p:txBody>
      </p:sp>
      <p:sp>
        <p:nvSpPr>
          <p:cNvPr id="92" name="Google Shape;92;p17"/>
          <p:cNvSpPr txBox="1"/>
          <p:nvPr/>
        </p:nvSpPr>
        <p:spPr>
          <a:xfrm>
            <a:off x="4176912" y="6049025"/>
            <a:ext cx="3838200" cy="51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900">
              <a:solidFill>
                <a:schemeClr val="dk2"/>
              </a:solidFill>
              <a:latin typeface="Calibri"/>
              <a:ea typeface="Calibri"/>
              <a:cs typeface="Calibri"/>
              <a:sym typeface="Calibri"/>
            </a:endParaRPr>
          </a:p>
        </p:txBody>
      </p:sp>
      <p:sp>
        <p:nvSpPr>
          <p:cNvPr id="93" name="Google Shape;93;p17"/>
          <p:cNvSpPr txBox="1"/>
          <p:nvPr/>
        </p:nvSpPr>
        <p:spPr>
          <a:xfrm>
            <a:off x="2456800" y="3042950"/>
            <a:ext cx="6005100" cy="21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rPr>
              <a:t>Securely bringing                                        </a:t>
            </a:r>
            <a:endParaRPr sz="3000">
              <a:solidFill>
                <a:schemeClr val="dk2"/>
              </a:solidFill>
            </a:endParaRPr>
          </a:p>
          <a:p>
            <a:pPr indent="0" lvl="0" marL="0" rtl="0" algn="l">
              <a:spcBef>
                <a:spcPts val="0"/>
              </a:spcBef>
              <a:spcAft>
                <a:spcPts val="0"/>
              </a:spcAft>
              <a:buNone/>
            </a:pPr>
            <a:r>
              <a:rPr lang="en-US" sz="3000">
                <a:solidFill>
                  <a:schemeClr val="dk2"/>
                </a:solidFill>
              </a:rPr>
              <a:t>to an embedded operating system</a:t>
            </a:r>
            <a:endParaRPr sz="3000">
              <a:solidFill>
                <a:schemeClr val="dk2"/>
              </a:solidFill>
            </a:endParaRPr>
          </a:p>
        </p:txBody>
      </p:sp>
      <p:pic>
        <p:nvPicPr>
          <p:cNvPr id="94" name="Google Shape;94;p17"/>
          <p:cNvPicPr preferRelativeResize="0"/>
          <p:nvPr/>
        </p:nvPicPr>
        <p:blipFill>
          <a:blip r:embed="rId4">
            <a:alphaModFix/>
          </a:blip>
          <a:stretch>
            <a:fillRect/>
          </a:stretch>
        </p:blipFill>
        <p:spPr>
          <a:xfrm>
            <a:off x="5258749" y="2132325"/>
            <a:ext cx="4781251" cy="2688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idx="1" type="body"/>
          </p:nvPr>
        </p:nvSpPr>
        <p:spPr>
          <a:xfrm>
            <a:off x="1014525" y="2391849"/>
            <a:ext cx="10163100" cy="10833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2590"/>
              <a:buNone/>
            </a:pPr>
            <a:r>
              <a:rPr i="1" lang="en-US" sz="3220">
                <a:latin typeface="Calibri"/>
                <a:ea typeface="Calibri"/>
                <a:cs typeface="Calibri"/>
                <a:sym typeface="Calibri"/>
              </a:rPr>
              <a:t>An embedded operating system designed for running </a:t>
            </a:r>
            <a:r>
              <a:rPr b="1" i="1" lang="en-US" sz="3200">
                <a:solidFill>
                  <a:srgbClr val="3D85C6"/>
                </a:solidFill>
                <a:latin typeface="Calibri"/>
                <a:ea typeface="Calibri"/>
                <a:cs typeface="Calibri"/>
                <a:sym typeface="Calibri"/>
              </a:rPr>
              <a:t>multiple concurrent, mutually distrustful applications</a:t>
            </a:r>
            <a:endParaRPr i="1" sz="3200">
              <a:solidFill>
                <a:srgbClr val="3D85C6"/>
              </a:solidFill>
              <a:latin typeface="Calibri"/>
              <a:ea typeface="Calibri"/>
              <a:cs typeface="Calibri"/>
              <a:sym typeface="Calibri"/>
            </a:endParaRPr>
          </a:p>
          <a:p>
            <a:pPr indent="0" lvl="0" marL="0" rtl="0" algn="ctr">
              <a:lnSpc>
                <a:spcPct val="115000"/>
              </a:lnSpc>
              <a:spcBef>
                <a:spcPts val="0"/>
              </a:spcBef>
              <a:spcAft>
                <a:spcPts val="0"/>
              </a:spcAft>
              <a:buClr>
                <a:schemeClr val="dk1"/>
              </a:buClr>
              <a:buSzPts val="2590"/>
              <a:buNone/>
            </a:pPr>
            <a:r>
              <a:rPr i="1" lang="en-US" sz="3220">
                <a:latin typeface="Calibri"/>
                <a:ea typeface="Calibri"/>
                <a:cs typeface="Calibri"/>
                <a:sym typeface="Calibri"/>
              </a:rPr>
              <a:t>on low-memory and low-power </a:t>
            </a:r>
            <a:r>
              <a:rPr i="1" lang="en-US" sz="3220">
                <a:latin typeface="Calibri"/>
                <a:ea typeface="Calibri"/>
                <a:cs typeface="Calibri"/>
                <a:sym typeface="Calibri"/>
              </a:rPr>
              <a:t>m</a:t>
            </a:r>
            <a:r>
              <a:rPr i="1" lang="en-US" sz="3220">
                <a:latin typeface="Calibri"/>
                <a:ea typeface="Calibri"/>
                <a:cs typeface="Calibri"/>
                <a:sym typeface="Calibri"/>
              </a:rPr>
              <a:t>icrocontrollers.</a:t>
            </a:r>
            <a:endParaRPr i="1" sz="3220"/>
          </a:p>
        </p:txBody>
      </p:sp>
      <p:sp>
        <p:nvSpPr>
          <p:cNvPr id="188" name="Google Shape;188;p26"/>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What is Tock?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TockOS</a:t>
            </a:r>
            <a:endParaRPr/>
          </a:p>
        </p:txBody>
      </p:sp>
      <p:sp>
        <p:nvSpPr>
          <p:cNvPr id="194" name="Google Shape;194;p27"/>
          <p:cNvSpPr txBox="1"/>
          <p:nvPr>
            <p:ph idx="1" type="body"/>
          </p:nvPr>
        </p:nvSpPr>
        <p:spPr>
          <a:xfrm>
            <a:off x="838200" y="1343484"/>
            <a:ext cx="10515600" cy="46356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US">
                <a:latin typeface="Calibri"/>
                <a:ea typeface="Calibri"/>
                <a:cs typeface="Calibri"/>
                <a:sym typeface="Calibri"/>
              </a:rPr>
              <a:t>A </a:t>
            </a:r>
            <a:r>
              <a:rPr b="1" lang="en-US">
                <a:latin typeface="Calibri"/>
                <a:ea typeface="Calibri"/>
                <a:cs typeface="Calibri"/>
                <a:sym typeface="Calibri"/>
              </a:rPr>
              <a:t>preemptive</a:t>
            </a:r>
            <a:r>
              <a:rPr lang="en-US">
                <a:latin typeface="Calibri"/>
                <a:ea typeface="Calibri"/>
                <a:cs typeface="Calibri"/>
                <a:sym typeface="Calibri"/>
              </a:rPr>
              <a:t> embedded OS (runs on MCUs)</a:t>
            </a:r>
            <a:endParaRPr>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a:latin typeface="Calibri"/>
                <a:ea typeface="Calibri"/>
                <a:cs typeface="Calibri"/>
                <a:sym typeface="Calibri"/>
              </a:rPr>
              <a:t>Cortex-M</a:t>
            </a:r>
            <a:endParaRPr>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a:latin typeface="Calibri"/>
                <a:ea typeface="Calibri"/>
                <a:cs typeface="Calibri"/>
                <a:sym typeface="Calibri"/>
              </a:rPr>
              <a:t>RISC-V</a:t>
            </a:r>
            <a:endParaRPr>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Uses memory protection (</a:t>
            </a:r>
            <a:r>
              <a:rPr b="1" lang="en-US">
                <a:latin typeface="Calibri"/>
                <a:ea typeface="Calibri"/>
                <a:cs typeface="Calibri"/>
                <a:sym typeface="Calibri"/>
              </a:rPr>
              <a:t>MPU</a:t>
            </a:r>
            <a:r>
              <a:rPr lang="en-US">
                <a:latin typeface="Calibri"/>
                <a:ea typeface="Calibri"/>
                <a:cs typeface="Calibri"/>
                <a:sym typeface="Calibri"/>
              </a:rPr>
              <a:t> required)</a:t>
            </a:r>
            <a:endParaRPr>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Has separate </a:t>
            </a:r>
            <a:r>
              <a:rPr b="1" lang="en-US">
                <a:latin typeface="Calibri"/>
                <a:ea typeface="Calibri"/>
                <a:cs typeface="Calibri"/>
                <a:sym typeface="Calibri"/>
              </a:rPr>
              <a:t>kernel</a:t>
            </a:r>
            <a:r>
              <a:rPr lang="en-US">
                <a:latin typeface="Calibri"/>
                <a:ea typeface="Calibri"/>
                <a:cs typeface="Calibri"/>
                <a:sym typeface="Calibri"/>
              </a:rPr>
              <a:t> and </a:t>
            </a:r>
            <a:r>
              <a:rPr b="1" lang="en-US">
                <a:latin typeface="Calibri"/>
                <a:ea typeface="Calibri"/>
                <a:cs typeface="Calibri"/>
                <a:sym typeface="Calibri"/>
              </a:rPr>
              <a:t>user space</a:t>
            </a:r>
            <a:endParaRPr>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a:latin typeface="Calibri"/>
                <a:ea typeface="Calibri"/>
                <a:cs typeface="Calibri"/>
                <a:sym typeface="Calibri"/>
              </a:rPr>
              <a:t>most embedded OS have the one piece software philosophy</a:t>
            </a:r>
            <a:endParaRPr>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Runs </a:t>
            </a:r>
            <a:r>
              <a:rPr b="1" lang="en-US">
                <a:latin typeface="Calibri"/>
                <a:ea typeface="Calibri"/>
                <a:cs typeface="Calibri"/>
                <a:sym typeface="Calibri"/>
              </a:rPr>
              <a:t>untrusted apps</a:t>
            </a:r>
            <a:r>
              <a:rPr lang="en-US">
                <a:latin typeface="Calibri"/>
                <a:ea typeface="Calibri"/>
                <a:cs typeface="Calibri"/>
                <a:sym typeface="Calibri"/>
              </a:rPr>
              <a:t> in user space</a:t>
            </a:r>
            <a:endParaRPr>
              <a:latin typeface="Calibri"/>
              <a:ea typeface="Calibri"/>
              <a:cs typeface="Calibri"/>
              <a:sym typeface="Calibri"/>
            </a:endParaRPr>
          </a:p>
          <a:p>
            <a:pPr indent="-292100" lvl="1" marL="6858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Apps written in C/C++ or Rust (any language that can be compiled)</a:t>
            </a:r>
            <a:endParaRPr>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Kernel (and drivers) written in </a:t>
            </a:r>
            <a:r>
              <a:rPr b="1" lang="en-US">
                <a:latin typeface="Calibri"/>
                <a:ea typeface="Calibri"/>
                <a:cs typeface="Calibri"/>
                <a:sym typeface="Calibri"/>
              </a:rPr>
              <a:t>Rust</a:t>
            </a:r>
            <a:endParaRPr>
              <a:latin typeface="Calibri"/>
              <a:ea typeface="Calibri"/>
              <a:cs typeface="Calibri"/>
              <a:sym typeface="Calibri"/>
            </a:endParaRPr>
          </a:p>
          <a:p>
            <a:pPr indent="0" lvl="0" marL="0" rtl="0" algn="l">
              <a:lnSpc>
                <a:spcPct val="90000"/>
              </a:lnSpc>
              <a:spcBef>
                <a:spcPts val="1000"/>
              </a:spcBef>
              <a:spcAft>
                <a:spcPts val="0"/>
              </a:spcAft>
              <a:buNone/>
            </a:pPr>
            <a:r>
              <a:t/>
            </a:r>
            <a:endParaRPr>
              <a:latin typeface="Calibri"/>
              <a:ea typeface="Calibri"/>
              <a:cs typeface="Calibri"/>
              <a:sym typeface="Calibri"/>
            </a:endParaRPr>
          </a:p>
          <a:p>
            <a:pPr indent="-50800" lvl="0" marL="228600" rtl="0" algn="l">
              <a:lnSpc>
                <a:spcPct val="90000"/>
              </a:lnSpc>
              <a:spcBef>
                <a:spcPts val="1000"/>
              </a:spcBef>
              <a:spcAft>
                <a:spcPts val="1600"/>
              </a:spcAft>
              <a:buClr>
                <a:schemeClr val="dk1"/>
              </a:buClr>
              <a:buSzPts val="2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838200" y="365126"/>
            <a:ext cx="10515600" cy="108319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Functional Components</a:t>
            </a:r>
            <a:endParaRPr/>
          </a:p>
        </p:txBody>
      </p:sp>
      <p:sp>
        <p:nvSpPr>
          <p:cNvPr id="200" name="Google Shape;200;p28"/>
          <p:cNvSpPr txBox="1"/>
          <p:nvPr>
            <p:ph idx="1" type="body"/>
          </p:nvPr>
        </p:nvSpPr>
        <p:spPr>
          <a:xfrm>
            <a:off x="838200" y="1343484"/>
            <a:ext cx="10515600" cy="4915669"/>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en-US"/>
              <a:t>Applications</a:t>
            </a:r>
            <a:endParaRPr/>
          </a:p>
          <a:p>
            <a:pPr indent="-228600" lvl="1" marL="685800" rtl="0" algn="l">
              <a:lnSpc>
                <a:spcPct val="90000"/>
              </a:lnSpc>
              <a:spcBef>
                <a:spcPts val="500"/>
              </a:spcBef>
              <a:spcAft>
                <a:spcPts val="0"/>
              </a:spcAft>
              <a:buClr>
                <a:schemeClr val="dk1"/>
              </a:buClr>
              <a:buSzPts val="2400"/>
              <a:buChar char="◦"/>
            </a:pPr>
            <a:r>
              <a:rPr lang="en-US"/>
              <a:t>User space processes</a:t>
            </a:r>
            <a:endParaRPr/>
          </a:p>
          <a:p>
            <a:pPr indent="-228600" lvl="1" marL="685800" rtl="0" algn="l">
              <a:lnSpc>
                <a:spcPct val="90000"/>
              </a:lnSpc>
              <a:spcBef>
                <a:spcPts val="500"/>
              </a:spcBef>
              <a:spcAft>
                <a:spcPts val="0"/>
              </a:spcAft>
              <a:buClr>
                <a:schemeClr val="dk1"/>
              </a:buClr>
              <a:buSzPts val="2400"/>
              <a:buChar char="◦"/>
            </a:pPr>
            <a:r>
              <a:rPr lang="en-US"/>
              <a:t>Any language</a:t>
            </a:r>
            <a:endParaRPr/>
          </a:p>
          <a:p>
            <a:pPr indent="-228600" lvl="1" marL="685800" rtl="0" algn="l">
              <a:lnSpc>
                <a:spcPct val="90000"/>
              </a:lnSpc>
              <a:spcBef>
                <a:spcPts val="500"/>
              </a:spcBef>
              <a:spcAft>
                <a:spcPts val="0"/>
              </a:spcAft>
              <a:buClr>
                <a:schemeClr val="dk1"/>
              </a:buClr>
              <a:buSzPts val="2400"/>
              <a:buChar char="◦"/>
            </a:pPr>
            <a:r>
              <a:rPr lang="en-US"/>
              <a:t>Independent executable</a:t>
            </a:r>
            <a:endParaRPr/>
          </a:p>
          <a:p>
            <a:pPr indent="0" lvl="0" marL="0" rtl="0" algn="l">
              <a:lnSpc>
                <a:spcPct val="90000"/>
              </a:lnSpc>
              <a:spcBef>
                <a:spcPts val="1000"/>
              </a:spcBef>
              <a:spcAft>
                <a:spcPts val="0"/>
              </a:spcAft>
              <a:buClr>
                <a:schemeClr val="dk1"/>
              </a:buClr>
              <a:buSzPts val="2800"/>
              <a:buNone/>
            </a:pPr>
            <a:r>
              <a:rPr b="1" lang="en-US"/>
              <a:t>Capsules</a:t>
            </a:r>
            <a:endParaRPr/>
          </a:p>
          <a:p>
            <a:pPr indent="-228600" lvl="1" marL="685800" rtl="0" algn="l">
              <a:lnSpc>
                <a:spcPct val="90000"/>
              </a:lnSpc>
              <a:spcBef>
                <a:spcPts val="500"/>
              </a:spcBef>
              <a:spcAft>
                <a:spcPts val="0"/>
              </a:spcAft>
              <a:buClr>
                <a:schemeClr val="dk1"/>
              </a:buClr>
              <a:buSzPts val="2400"/>
              <a:buChar char="◦"/>
            </a:pPr>
            <a:r>
              <a:rPr lang="en-US"/>
              <a:t>Hardware independent drivers</a:t>
            </a:r>
            <a:endParaRPr/>
          </a:p>
          <a:p>
            <a:pPr indent="-228600" lvl="1" marL="685800" rtl="0" algn="l">
              <a:lnSpc>
                <a:spcPct val="90000"/>
              </a:lnSpc>
              <a:spcBef>
                <a:spcPts val="500"/>
              </a:spcBef>
              <a:spcAft>
                <a:spcPts val="0"/>
              </a:spcAft>
              <a:buClr>
                <a:schemeClr val="dk1"/>
              </a:buClr>
              <a:buSzPts val="2400"/>
              <a:buChar char="◦"/>
            </a:pPr>
            <a:r>
              <a:rPr lang="en-US"/>
              <a:t>Inside the kernel</a:t>
            </a:r>
            <a:endParaRPr/>
          </a:p>
          <a:p>
            <a:pPr indent="-228600" lvl="1" marL="685800" rtl="0" algn="l">
              <a:lnSpc>
                <a:spcPct val="90000"/>
              </a:lnSpc>
              <a:spcBef>
                <a:spcPts val="500"/>
              </a:spcBef>
              <a:spcAft>
                <a:spcPts val="0"/>
              </a:spcAft>
              <a:buClr>
                <a:schemeClr val="dk1"/>
              </a:buClr>
              <a:buSzPts val="2400"/>
              <a:buChar char="◦"/>
            </a:pPr>
            <a:r>
              <a:rPr lang="en-US"/>
              <a:t>Safe rust</a:t>
            </a:r>
            <a:endParaRPr/>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rPr b="1" lang="en-US"/>
              <a:t>HIL</a:t>
            </a:r>
            <a:endParaRPr/>
          </a:p>
          <a:p>
            <a:pPr indent="-228600" lvl="1" marL="685800" rtl="0" algn="l">
              <a:lnSpc>
                <a:spcPct val="90000"/>
              </a:lnSpc>
              <a:spcBef>
                <a:spcPts val="500"/>
              </a:spcBef>
              <a:spcAft>
                <a:spcPts val="0"/>
              </a:spcAft>
              <a:buClr>
                <a:schemeClr val="dk1"/>
              </a:buClr>
              <a:buSzPts val="2400"/>
              <a:buChar char="◦"/>
            </a:pPr>
            <a:r>
              <a:rPr lang="en-US"/>
              <a:t>Abstraction over hardware dependent drivers</a:t>
            </a:r>
            <a:endParaRPr/>
          </a:p>
          <a:p>
            <a:pPr indent="-228600" lvl="1" marL="685800" rtl="0" algn="l">
              <a:lnSpc>
                <a:spcPct val="90000"/>
              </a:lnSpc>
              <a:spcBef>
                <a:spcPts val="500"/>
              </a:spcBef>
              <a:spcAft>
                <a:spcPts val="1600"/>
              </a:spcAft>
              <a:buClr>
                <a:schemeClr val="dk1"/>
              </a:buClr>
              <a:buSzPts val="2400"/>
              <a:buChar char="◦"/>
            </a:pPr>
            <a:r>
              <a:rPr lang="en-US"/>
              <a:t>Unsafe rust</a:t>
            </a:r>
            <a:endParaRPr/>
          </a:p>
        </p:txBody>
      </p:sp>
      <p:cxnSp>
        <p:nvCxnSpPr>
          <p:cNvPr id="201" name="Google Shape;201;p28"/>
          <p:cNvCxnSpPr/>
          <p:nvPr/>
        </p:nvCxnSpPr>
        <p:spPr>
          <a:xfrm>
            <a:off x="606174" y="4670445"/>
            <a:ext cx="11019600" cy="0"/>
          </a:xfrm>
          <a:prstGeom prst="straightConnector1">
            <a:avLst/>
          </a:prstGeom>
          <a:noFill/>
          <a:ln cap="flat" cmpd="sng" w="38100">
            <a:solidFill>
              <a:schemeClr val="accent1"/>
            </a:solidFill>
            <a:prstDash val="solid"/>
            <a:miter lim="800000"/>
            <a:headEnd len="sm" w="sm" type="none"/>
            <a:tailEnd len="sm" w="sm" type="none"/>
          </a:ln>
        </p:spPr>
      </p:cxnSp>
      <p:sp>
        <p:nvSpPr>
          <p:cNvPr id="202" name="Google Shape;202;p28"/>
          <p:cNvSpPr txBox="1"/>
          <p:nvPr/>
        </p:nvSpPr>
        <p:spPr>
          <a:xfrm>
            <a:off x="6535637" y="4289620"/>
            <a:ext cx="5282215"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ourier"/>
                <a:ea typeface="Courier"/>
                <a:cs typeface="Courier"/>
                <a:sym typeface="Courier"/>
              </a:rPr>
              <a:t>Hardware Interface Layer (HIL)</a:t>
            </a:r>
            <a:endParaRPr/>
          </a:p>
        </p:txBody>
      </p:sp>
      <p:cxnSp>
        <p:nvCxnSpPr>
          <p:cNvPr id="203" name="Google Shape;203;p28"/>
          <p:cNvCxnSpPr/>
          <p:nvPr/>
        </p:nvCxnSpPr>
        <p:spPr>
          <a:xfrm>
            <a:off x="566226" y="2790873"/>
            <a:ext cx="11019600" cy="0"/>
          </a:xfrm>
          <a:prstGeom prst="straightConnector1">
            <a:avLst/>
          </a:prstGeom>
          <a:noFill/>
          <a:ln cap="flat" cmpd="sng" w="38100">
            <a:solidFill>
              <a:schemeClr val="accent1"/>
            </a:solidFill>
            <a:prstDash val="solid"/>
            <a:miter lim="800000"/>
            <a:headEnd len="sm" w="sm" type="none"/>
            <a:tailEnd len="sm" w="sm" type="none"/>
          </a:ln>
        </p:spPr>
      </p:cxnSp>
      <p:sp>
        <p:nvSpPr>
          <p:cNvPr id="204" name="Google Shape;204;p28"/>
          <p:cNvSpPr txBox="1"/>
          <p:nvPr/>
        </p:nvSpPr>
        <p:spPr>
          <a:xfrm>
            <a:off x="7894983" y="2387762"/>
            <a:ext cx="39228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ourier"/>
                <a:ea typeface="Courier"/>
                <a:cs typeface="Courier"/>
                <a:sym typeface="Courier"/>
              </a:rPr>
              <a:t>System calls (syscall)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Used by</a:t>
            </a:r>
            <a:endParaRPr/>
          </a:p>
        </p:txBody>
      </p:sp>
      <p:pic>
        <p:nvPicPr>
          <p:cNvPr id="210" name="Google Shape;210;p29"/>
          <p:cNvPicPr preferRelativeResize="0"/>
          <p:nvPr/>
        </p:nvPicPr>
        <p:blipFill rotWithShape="1">
          <a:blip r:embed="rId3">
            <a:alphaModFix/>
          </a:blip>
          <a:srcRect b="0" l="0" r="0" t="0"/>
          <a:stretch/>
        </p:blipFill>
        <p:spPr>
          <a:xfrm>
            <a:off x="8606419" y="3772775"/>
            <a:ext cx="2288376" cy="2156860"/>
          </a:xfrm>
          <a:prstGeom prst="rect">
            <a:avLst/>
          </a:prstGeom>
          <a:noFill/>
          <a:ln>
            <a:noFill/>
          </a:ln>
        </p:spPr>
      </p:pic>
      <p:pic>
        <p:nvPicPr>
          <p:cNvPr id="211" name="Google Shape;211;p29"/>
          <p:cNvPicPr preferRelativeResize="0"/>
          <p:nvPr/>
        </p:nvPicPr>
        <p:blipFill rotWithShape="1">
          <a:blip r:embed="rId4">
            <a:alphaModFix/>
          </a:blip>
          <a:srcRect b="0" l="0" r="0" t="0"/>
          <a:stretch/>
        </p:blipFill>
        <p:spPr>
          <a:xfrm>
            <a:off x="4063882" y="3934496"/>
            <a:ext cx="3492231" cy="1833421"/>
          </a:xfrm>
          <a:prstGeom prst="rect">
            <a:avLst/>
          </a:prstGeom>
          <a:noFill/>
          <a:ln>
            <a:noFill/>
          </a:ln>
        </p:spPr>
      </p:pic>
      <p:pic>
        <p:nvPicPr>
          <p:cNvPr id="212" name="Google Shape;212;p29"/>
          <p:cNvPicPr preferRelativeResize="0"/>
          <p:nvPr/>
        </p:nvPicPr>
        <p:blipFill>
          <a:blip r:embed="rId5">
            <a:alphaModFix/>
          </a:blip>
          <a:stretch>
            <a:fillRect/>
          </a:stretch>
        </p:blipFill>
        <p:spPr>
          <a:xfrm>
            <a:off x="1178425" y="4001613"/>
            <a:ext cx="1699175" cy="1699175"/>
          </a:xfrm>
          <a:prstGeom prst="rect">
            <a:avLst/>
          </a:prstGeom>
          <a:noFill/>
          <a:ln>
            <a:noFill/>
          </a:ln>
        </p:spPr>
      </p:pic>
      <p:pic>
        <p:nvPicPr>
          <p:cNvPr id="213" name="Google Shape;213;p29"/>
          <p:cNvPicPr preferRelativeResize="0"/>
          <p:nvPr/>
        </p:nvPicPr>
        <p:blipFill>
          <a:blip r:embed="rId6">
            <a:alphaModFix/>
          </a:blip>
          <a:stretch>
            <a:fillRect/>
          </a:stretch>
        </p:blipFill>
        <p:spPr>
          <a:xfrm>
            <a:off x="7178075" y="2188185"/>
            <a:ext cx="3037400" cy="925400"/>
          </a:xfrm>
          <a:prstGeom prst="rect">
            <a:avLst/>
          </a:prstGeom>
          <a:noFill/>
          <a:ln>
            <a:noFill/>
          </a:ln>
        </p:spPr>
      </p:pic>
      <p:pic>
        <p:nvPicPr>
          <p:cNvPr id="214" name="Google Shape;214;p29"/>
          <p:cNvPicPr preferRelativeResize="0"/>
          <p:nvPr/>
        </p:nvPicPr>
        <p:blipFill>
          <a:blip r:embed="rId7">
            <a:alphaModFix/>
          </a:blip>
          <a:stretch>
            <a:fillRect/>
          </a:stretch>
        </p:blipFill>
        <p:spPr>
          <a:xfrm>
            <a:off x="2007250" y="2015649"/>
            <a:ext cx="4022989" cy="1479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Outline</a:t>
            </a:r>
            <a:endParaRPr/>
          </a:p>
        </p:txBody>
      </p:sp>
      <p:sp>
        <p:nvSpPr>
          <p:cNvPr id="220" name="Google Shape;220;p30"/>
          <p:cNvSpPr txBox="1"/>
          <p:nvPr>
            <p:ph idx="1" type="body"/>
          </p:nvPr>
        </p:nvSpPr>
        <p:spPr>
          <a:xfrm>
            <a:off x="838200" y="1724477"/>
            <a:ext cx="10515600" cy="35076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50000"/>
              </a:lnSpc>
              <a:spcBef>
                <a:spcPts val="1000"/>
              </a:spcBef>
              <a:spcAft>
                <a:spcPts val="0"/>
              </a:spcAft>
              <a:buNone/>
            </a:pPr>
            <a:r>
              <a:rPr b="1" lang="en-US"/>
              <a:t>Background</a:t>
            </a:r>
            <a:endParaRPr b="1"/>
          </a:p>
          <a:p>
            <a:pPr indent="0" lvl="0" marL="457200" rtl="0" algn="l">
              <a:lnSpc>
                <a:spcPct val="150000"/>
              </a:lnSpc>
              <a:spcBef>
                <a:spcPts val="1000"/>
              </a:spcBef>
              <a:spcAft>
                <a:spcPts val="0"/>
              </a:spcAft>
              <a:buNone/>
            </a:pPr>
            <a:r>
              <a:rPr lang="en-US">
                <a:solidFill>
                  <a:srgbClr val="B7B7B7"/>
                </a:solidFill>
              </a:rPr>
              <a:t>1. What is Tock OS</a:t>
            </a:r>
            <a:endParaRPr/>
          </a:p>
          <a:p>
            <a:pPr indent="0" lvl="0" marL="457200" rtl="0" algn="l">
              <a:lnSpc>
                <a:spcPct val="150000"/>
              </a:lnSpc>
              <a:spcBef>
                <a:spcPts val="1000"/>
              </a:spcBef>
              <a:spcAft>
                <a:spcPts val="0"/>
              </a:spcAft>
              <a:buNone/>
            </a:pPr>
            <a:r>
              <a:rPr b="1" lang="en-US"/>
              <a:t>2. What is Thread</a:t>
            </a:r>
            <a:endParaRPr>
              <a:solidFill>
                <a:srgbClr val="B7B7B7"/>
              </a:solidFill>
            </a:endParaRPr>
          </a:p>
          <a:p>
            <a:pPr indent="457200" lvl="0" marL="0" rtl="0" algn="l">
              <a:lnSpc>
                <a:spcPct val="150000"/>
              </a:lnSpc>
              <a:spcBef>
                <a:spcPts val="1000"/>
              </a:spcBef>
              <a:spcAft>
                <a:spcPts val="0"/>
              </a:spcAft>
              <a:buNone/>
            </a:pPr>
            <a:r>
              <a:t/>
            </a:r>
            <a:endParaRPr b="1">
              <a:solidFill>
                <a:srgbClr val="B7B7B7"/>
              </a:solidFill>
            </a:endParaRPr>
          </a:p>
          <a:p>
            <a:pPr indent="457200" lvl="0" marL="0" rtl="0" algn="l">
              <a:lnSpc>
                <a:spcPct val="150000"/>
              </a:lnSpc>
              <a:spcBef>
                <a:spcPts val="1000"/>
              </a:spcBef>
              <a:spcAft>
                <a:spcPts val="0"/>
              </a:spcAft>
              <a:buNone/>
            </a:pPr>
            <a:r>
              <a:t/>
            </a:r>
            <a:endParaRPr b="1">
              <a:solidFill>
                <a:srgbClr val="B7B7B7"/>
              </a:solidFill>
            </a:endParaRPr>
          </a:p>
          <a:p>
            <a:pPr indent="457200" lvl="0" marL="0" rtl="0" algn="l">
              <a:lnSpc>
                <a:spcPct val="150000"/>
              </a:lnSpc>
              <a:spcBef>
                <a:spcPts val="1000"/>
              </a:spcBef>
              <a:spcAft>
                <a:spcPts val="0"/>
              </a:spcAft>
              <a:buNone/>
            </a:pPr>
            <a:r>
              <a:t/>
            </a:r>
            <a:endParaRPr b="1">
              <a:solidFill>
                <a:srgbClr val="B7B7B7"/>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1"/>
          <p:cNvPicPr preferRelativeResize="0"/>
          <p:nvPr/>
        </p:nvPicPr>
        <p:blipFill>
          <a:blip r:embed="rId3">
            <a:alphaModFix/>
          </a:blip>
          <a:stretch>
            <a:fillRect/>
          </a:stretch>
        </p:blipFill>
        <p:spPr>
          <a:xfrm>
            <a:off x="7567400" y="626999"/>
            <a:ext cx="2529600" cy="2941051"/>
          </a:xfrm>
          <a:prstGeom prst="rect">
            <a:avLst/>
          </a:prstGeom>
          <a:noFill/>
          <a:ln>
            <a:noFill/>
          </a:ln>
        </p:spPr>
      </p:pic>
      <p:pic>
        <p:nvPicPr>
          <p:cNvPr id="227" name="Google Shape;227;p31"/>
          <p:cNvPicPr preferRelativeResize="0"/>
          <p:nvPr/>
        </p:nvPicPr>
        <p:blipFill>
          <a:blip r:embed="rId4">
            <a:alphaModFix/>
          </a:blip>
          <a:stretch>
            <a:fillRect/>
          </a:stretch>
        </p:blipFill>
        <p:spPr>
          <a:xfrm>
            <a:off x="7185000" y="3788549"/>
            <a:ext cx="3294399" cy="2875942"/>
          </a:xfrm>
          <a:prstGeom prst="rect">
            <a:avLst/>
          </a:prstGeom>
          <a:noFill/>
          <a:ln>
            <a:noFill/>
          </a:ln>
        </p:spPr>
      </p:pic>
      <p:sp>
        <p:nvSpPr>
          <p:cNvPr id="228" name="Google Shape;228;p31"/>
          <p:cNvSpPr txBox="1"/>
          <p:nvPr>
            <p:ph idx="12" type="sldNum"/>
          </p:nvPr>
        </p:nvSpPr>
        <p:spPr>
          <a:xfrm>
            <a:off x="15062147" y="8290163"/>
            <a:ext cx="975600" cy="6996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31"/>
          <p:cNvSpPr txBox="1"/>
          <p:nvPr/>
        </p:nvSpPr>
        <p:spPr>
          <a:xfrm>
            <a:off x="71267" y="6537367"/>
            <a:ext cx="5183700" cy="25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31"/>
          <p:cNvSpPr txBox="1"/>
          <p:nvPr/>
        </p:nvSpPr>
        <p:spPr>
          <a:xfrm>
            <a:off x="9662392" y="6488317"/>
            <a:ext cx="2529600" cy="356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baseline="30000" lang="en-US" sz="800">
                <a:latin typeface="Calibri"/>
                <a:ea typeface="Calibri"/>
                <a:cs typeface="Calibri"/>
                <a:sym typeface="Calibri"/>
              </a:rPr>
              <a:t>1 </a:t>
            </a:r>
            <a:r>
              <a:rPr lang="en-US" sz="800">
                <a:latin typeface="Calibri"/>
                <a:ea typeface="Calibri"/>
                <a:cs typeface="Calibri"/>
                <a:sym typeface="Calibri"/>
              </a:rPr>
              <a:t>Thread Group - Thread 1.3.0 Webinar; 9-29-22</a:t>
            </a:r>
            <a:endParaRPr sz="800">
              <a:latin typeface="Calibri"/>
              <a:ea typeface="Calibri"/>
              <a:cs typeface="Calibri"/>
              <a:sym typeface="Calibri"/>
            </a:endParaRPr>
          </a:p>
        </p:txBody>
      </p:sp>
      <p:sp>
        <p:nvSpPr>
          <p:cNvPr id="231" name="Google Shape;231;p31"/>
          <p:cNvSpPr txBox="1"/>
          <p:nvPr/>
        </p:nvSpPr>
        <p:spPr>
          <a:xfrm>
            <a:off x="570900" y="2217867"/>
            <a:ext cx="6012000" cy="3152700"/>
          </a:xfrm>
          <a:prstGeom prst="rect">
            <a:avLst/>
          </a:prstGeom>
          <a:noFill/>
          <a:ln>
            <a:noFill/>
          </a:ln>
        </p:spPr>
        <p:txBody>
          <a:bodyPr anchorCtr="0" anchor="t" bIns="121900" lIns="121900" spcFirstLastPara="1" rIns="121900" wrap="square" tIns="121900">
            <a:noAutofit/>
          </a:bodyPr>
          <a:lstStyle/>
          <a:p>
            <a:pPr indent="-457200" lvl="0" marL="609600" rtl="0" algn="l">
              <a:spcBef>
                <a:spcPts val="1300"/>
              </a:spcBef>
              <a:spcAft>
                <a:spcPts val="0"/>
              </a:spcAft>
              <a:buSzPts val="2400"/>
              <a:buFont typeface="Calibri"/>
              <a:buChar char="●"/>
            </a:pPr>
            <a:r>
              <a:rPr lang="en-US" sz="2400">
                <a:latin typeface="Calibri"/>
                <a:ea typeface="Calibri"/>
                <a:cs typeface="Calibri"/>
                <a:sym typeface="Calibri"/>
              </a:rPr>
              <a:t>Thread builds a networking layer on top of IEEE 802.15.4.</a:t>
            </a:r>
            <a:endParaRPr sz="2400">
              <a:latin typeface="Calibri"/>
              <a:ea typeface="Calibri"/>
              <a:cs typeface="Calibri"/>
              <a:sym typeface="Calibri"/>
            </a:endParaRPr>
          </a:p>
          <a:p>
            <a:pPr indent="-457200" lvl="0" marL="609600" rtl="0" algn="l">
              <a:spcBef>
                <a:spcPts val="1300"/>
              </a:spcBef>
              <a:spcAft>
                <a:spcPts val="0"/>
              </a:spcAft>
              <a:buSzPts val="2400"/>
              <a:buFont typeface="Calibri"/>
              <a:buChar char="●"/>
            </a:pPr>
            <a:r>
              <a:rPr lang="en-US" sz="2400">
                <a:latin typeface="Calibri"/>
                <a:ea typeface="Calibri"/>
                <a:cs typeface="Calibri"/>
                <a:sym typeface="Calibri"/>
              </a:rPr>
              <a:t>Utilizes IPv6 routing for each node, allowing for interoperability with existing networks.</a:t>
            </a:r>
            <a:endParaRPr sz="2400">
              <a:latin typeface="Calibri"/>
              <a:ea typeface="Calibri"/>
              <a:cs typeface="Calibri"/>
              <a:sym typeface="Calibri"/>
            </a:endParaRPr>
          </a:p>
          <a:p>
            <a:pPr indent="-457200" lvl="0" marL="609600" rtl="0" algn="l">
              <a:spcBef>
                <a:spcPts val="1300"/>
              </a:spcBef>
              <a:spcAft>
                <a:spcPts val="1300"/>
              </a:spcAft>
              <a:buSzPts val="2400"/>
              <a:buFont typeface="Calibri"/>
              <a:buChar char="●"/>
            </a:pPr>
            <a:r>
              <a:rPr lang="en-US" sz="2400">
                <a:latin typeface="Calibri"/>
                <a:ea typeface="Calibri"/>
                <a:cs typeface="Calibri"/>
                <a:sym typeface="Calibri"/>
              </a:rPr>
              <a:t>Combines star and mesh topologies to provide a robust network.</a:t>
            </a:r>
            <a:endParaRPr sz="2400">
              <a:latin typeface="Calibri"/>
              <a:ea typeface="Calibri"/>
              <a:cs typeface="Calibri"/>
              <a:sym typeface="Calibri"/>
            </a:endParaRPr>
          </a:p>
        </p:txBody>
      </p:sp>
      <p:sp>
        <p:nvSpPr>
          <p:cNvPr id="232" name="Google Shape;232;p31"/>
          <p:cNvSpPr txBox="1"/>
          <p:nvPr>
            <p:ph idx="4294967295" type="title"/>
          </p:nvPr>
        </p:nvSpPr>
        <p:spPr>
          <a:xfrm>
            <a:off x="647100" y="627001"/>
            <a:ext cx="10515600" cy="1083300"/>
          </a:xfrm>
          <a:prstGeom prst="rect">
            <a:avLst/>
          </a:prstGeom>
        </p:spPr>
        <p:txBody>
          <a:bodyPr anchorCtr="0" anchor="t" bIns="121900" lIns="121900" spcFirstLastPara="1" rIns="121900" wrap="square" tIns="121900">
            <a:normAutofit/>
          </a:bodyPr>
          <a:lstStyle/>
          <a:p>
            <a:pPr indent="0" lvl="0" marL="0" rtl="0" algn="l">
              <a:lnSpc>
                <a:spcPct val="90000"/>
              </a:lnSpc>
              <a:spcBef>
                <a:spcPts val="0"/>
              </a:spcBef>
              <a:spcAft>
                <a:spcPts val="0"/>
              </a:spcAft>
              <a:buNone/>
            </a:pPr>
            <a:r>
              <a:rPr b="1" lang="en-US">
                <a:solidFill>
                  <a:srgbClr val="4BA2DA"/>
                </a:solidFill>
                <a:latin typeface="Calibri"/>
                <a:ea typeface="Calibri"/>
                <a:cs typeface="Calibri"/>
                <a:sym typeface="Calibri"/>
              </a:rPr>
              <a:t>What is Thread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7" name="Shape 237"/>
        <p:cNvGrpSpPr/>
        <p:nvPr/>
      </p:nvGrpSpPr>
      <p:grpSpPr>
        <a:xfrm>
          <a:off x="0" y="0"/>
          <a:ext cx="0" cy="0"/>
          <a:chOff x="0" y="0"/>
          <a:chExt cx="0" cy="0"/>
        </a:xfrm>
      </p:grpSpPr>
      <p:sp>
        <p:nvSpPr>
          <p:cNvPr id="238" name="Google Shape;238;p32"/>
          <p:cNvSpPr/>
          <p:nvPr/>
        </p:nvSpPr>
        <p:spPr>
          <a:xfrm rot="9543190">
            <a:off x="8895221" y="1672579"/>
            <a:ext cx="993562" cy="169424"/>
          </a:xfrm>
          <a:prstGeom prst="rtTriangle">
            <a:avLst/>
          </a:prstGeom>
          <a:solidFill>
            <a:srgbClr val="6AA8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39" name="Google Shape;239;p32"/>
          <p:cNvPicPr preferRelativeResize="0"/>
          <p:nvPr/>
        </p:nvPicPr>
        <p:blipFill>
          <a:blip r:embed="rId3">
            <a:alphaModFix/>
          </a:blip>
          <a:stretch>
            <a:fillRect/>
          </a:stretch>
        </p:blipFill>
        <p:spPr>
          <a:xfrm>
            <a:off x="7946632" y="1607601"/>
            <a:ext cx="941565" cy="1491566"/>
          </a:xfrm>
          <a:prstGeom prst="rect">
            <a:avLst/>
          </a:prstGeom>
          <a:noFill/>
          <a:ln>
            <a:noFill/>
          </a:ln>
        </p:spPr>
      </p:pic>
      <p:sp>
        <p:nvSpPr>
          <p:cNvPr id="240" name="Google Shape;240;p32"/>
          <p:cNvSpPr/>
          <p:nvPr/>
        </p:nvSpPr>
        <p:spPr>
          <a:xfrm>
            <a:off x="3757567" y="1686900"/>
            <a:ext cx="4930500" cy="4930500"/>
          </a:xfrm>
          <a:prstGeom prst="ellipse">
            <a:avLst/>
          </a:prstGeom>
          <a:solidFill>
            <a:srgbClr val="EBE8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32"/>
          <p:cNvSpPr txBox="1"/>
          <p:nvPr/>
        </p:nvSpPr>
        <p:spPr>
          <a:xfrm>
            <a:off x="71267" y="6537367"/>
            <a:ext cx="5183700" cy="25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p>
        </p:txBody>
      </p:sp>
      <p:sp>
        <p:nvSpPr>
          <p:cNvPr id="242" name="Google Shape;242;p32"/>
          <p:cNvSpPr txBox="1"/>
          <p:nvPr/>
        </p:nvSpPr>
        <p:spPr>
          <a:xfrm>
            <a:off x="0" y="6537367"/>
            <a:ext cx="2529600" cy="356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700">
                <a:latin typeface="Calibri"/>
                <a:ea typeface="Calibri"/>
                <a:cs typeface="Calibri"/>
                <a:sym typeface="Calibri"/>
              </a:rPr>
              <a:t>(Image of House) https://www.the-ambient.com</a:t>
            </a:r>
            <a:endParaRPr sz="700">
              <a:latin typeface="Calibri"/>
              <a:ea typeface="Calibri"/>
              <a:cs typeface="Calibri"/>
              <a:sym typeface="Calibri"/>
            </a:endParaRPr>
          </a:p>
        </p:txBody>
      </p:sp>
      <p:pic>
        <p:nvPicPr>
          <p:cNvPr id="243" name="Google Shape;243;p32"/>
          <p:cNvPicPr preferRelativeResize="0"/>
          <p:nvPr/>
        </p:nvPicPr>
        <p:blipFill rotWithShape="1">
          <a:blip r:embed="rId4">
            <a:alphaModFix/>
          </a:blip>
          <a:srcRect b="7332" l="29419" r="30091" t="4855"/>
          <a:stretch/>
        </p:blipFill>
        <p:spPr>
          <a:xfrm>
            <a:off x="4759000" y="2367467"/>
            <a:ext cx="2927533" cy="3569266"/>
          </a:xfrm>
          <a:prstGeom prst="rect">
            <a:avLst/>
          </a:prstGeom>
          <a:noFill/>
          <a:ln>
            <a:noFill/>
          </a:ln>
        </p:spPr>
      </p:pic>
      <p:sp>
        <p:nvSpPr>
          <p:cNvPr id="244" name="Google Shape;244;p32"/>
          <p:cNvSpPr/>
          <p:nvPr/>
        </p:nvSpPr>
        <p:spPr>
          <a:xfrm rot="2954025">
            <a:off x="5776499" y="5801318"/>
            <a:ext cx="169532" cy="909065"/>
          </a:xfrm>
          <a:prstGeom prst="rtTriangle">
            <a:avLst/>
          </a:prstGeom>
          <a:solidFill>
            <a:srgbClr val="4BA2DA"/>
          </a:solidFill>
          <a:ln cap="flat" cmpd="sng" w="9525">
            <a:solidFill>
              <a:srgbClr val="4BA2D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32"/>
          <p:cNvSpPr/>
          <p:nvPr/>
        </p:nvSpPr>
        <p:spPr>
          <a:xfrm>
            <a:off x="4016400" y="6270967"/>
            <a:ext cx="1740300" cy="524700"/>
          </a:xfrm>
          <a:prstGeom prst="roundRect">
            <a:avLst>
              <a:gd fmla="val 16667" name="adj"/>
            </a:avLst>
          </a:prstGeom>
          <a:solidFill>
            <a:srgbClr val="4BA2DA"/>
          </a:solidFill>
          <a:ln cap="flat" cmpd="sng" w="9525">
            <a:solidFill>
              <a:srgbClr val="4BA2D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rPr>
              <a:t>door sensor</a:t>
            </a:r>
            <a:endParaRPr sz="1900">
              <a:solidFill>
                <a:schemeClr val="lt1"/>
              </a:solidFill>
            </a:endParaRPr>
          </a:p>
        </p:txBody>
      </p:sp>
      <p:sp>
        <p:nvSpPr>
          <p:cNvPr id="246" name="Google Shape;246;p32"/>
          <p:cNvSpPr/>
          <p:nvPr/>
        </p:nvSpPr>
        <p:spPr>
          <a:xfrm>
            <a:off x="7686533" y="5369700"/>
            <a:ext cx="1262700" cy="524700"/>
          </a:xfrm>
          <a:prstGeom prst="roundRect">
            <a:avLst>
              <a:gd fmla="val 16667" name="adj"/>
            </a:avLst>
          </a:prstGeom>
          <a:solidFill>
            <a:srgbClr val="4BA2DA"/>
          </a:solidFill>
          <a:ln cap="flat" cmpd="sng" w="9525">
            <a:solidFill>
              <a:srgbClr val="4BA2D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rPr>
              <a:t>door lock</a:t>
            </a:r>
            <a:endParaRPr sz="1900">
              <a:solidFill>
                <a:schemeClr val="lt1"/>
              </a:solidFill>
            </a:endParaRPr>
          </a:p>
        </p:txBody>
      </p:sp>
      <p:sp>
        <p:nvSpPr>
          <p:cNvPr id="247" name="Google Shape;247;p32"/>
          <p:cNvSpPr/>
          <p:nvPr/>
        </p:nvSpPr>
        <p:spPr>
          <a:xfrm rot="-9455650">
            <a:off x="6165284" y="5235111"/>
            <a:ext cx="1674081" cy="131979"/>
          </a:xfrm>
          <a:prstGeom prst="rtTriangle">
            <a:avLst/>
          </a:prstGeom>
          <a:solidFill>
            <a:srgbClr val="4BA2DA"/>
          </a:solidFill>
          <a:ln cap="flat" cmpd="sng" w="9525">
            <a:solidFill>
              <a:srgbClr val="4BA2D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p32"/>
          <p:cNvSpPr/>
          <p:nvPr/>
        </p:nvSpPr>
        <p:spPr>
          <a:xfrm>
            <a:off x="3457433" y="2950333"/>
            <a:ext cx="1530300" cy="524700"/>
          </a:xfrm>
          <a:prstGeom prst="roundRect">
            <a:avLst>
              <a:gd fmla="val 16667" name="adj"/>
            </a:avLst>
          </a:prstGeom>
          <a:solidFill>
            <a:srgbClr val="E0666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rPr>
              <a:t>fire alarm</a:t>
            </a:r>
            <a:endParaRPr sz="1900">
              <a:solidFill>
                <a:schemeClr val="lt1"/>
              </a:solidFill>
            </a:endParaRPr>
          </a:p>
        </p:txBody>
      </p:sp>
      <p:sp>
        <p:nvSpPr>
          <p:cNvPr id="249" name="Google Shape;249;p32"/>
          <p:cNvSpPr/>
          <p:nvPr/>
        </p:nvSpPr>
        <p:spPr>
          <a:xfrm>
            <a:off x="7909033" y="4232100"/>
            <a:ext cx="2084100" cy="524700"/>
          </a:xfrm>
          <a:prstGeom prst="roundRect">
            <a:avLst>
              <a:gd fmla="val 16667" name="adj"/>
            </a:avLst>
          </a:prstGeom>
          <a:solidFill>
            <a:srgbClr val="E0666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rPr>
              <a:t>nest thermostat</a:t>
            </a:r>
            <a:endParaRPr sz="1900">
              <a:solidFill>
                <a:schemeClr val="lt1"/>
              </a:solidFill>
            </a:endParaRPr>
          </a:p>
        </p:txBody>
      </p:sp>
      <p:sp>
        <p:nvSpPr>
          <p:cNvPr id="250" name="Google Shape;250;p32"/>
          <p:cNvSpPr/>
          <p:nvPr/>
        </p:nvSpPr>
        <p:spPr>
          <a:xfrm rot="715030">
            <a:off x="4910235" y="3128139"/>
            <a:ext cx="993717" cy="169217"/>
          </a:xfrm>
          <a:prstGeom prst="rtTriangle">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32"/>
          <p:cNvSpPr/>
          <p:nvPr/>
        </p:nvSpPr>
        <p:spPr>
          <a:xfrm rot="9543190">
            <a:off x="7057054" y="4468479"/>
            <a:ext cx="993562" cy="169424"/>
          </a:xfrm>
          <a:prstGeom prst="rtTriangle">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32"/>
          <p:cNvSpPr/>
          <p:nvPr/>
        </p:nvSpPr>
        <p:spPr>
          <a:xfrm>
            <a:off x="178167" y="5203733"/>
            <a:ext cx="1665600" cy="524700"/>
          </a:xfrm>
          <a:prstGeom prst="roundRect">
            <a:avLst>
              <a:gd fmla="val 16667" name="adj"/>
            </a:avLst>
          </a:prstGeom>
          <a:solidFill>
            <a:srgbClr val="E0666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rPr>
              <a:t>Router Node</a:t>
            </a:r>
            <a:endParaRPr sz="1900">
              <a:solidFill>
                <a:schemeClr val="lt1"/>
              </a:solidFill>
            </a:endParaRPr>
          </a:p>
        </p:txBody>
      </p:sp>
      <p:sp>
        <p:nvSpPr>
          <p:cNvPr id="253" name="Google Shape;253;p32"/>
          <p:cNvSpPr/>
          <p:nvPr/>
        </p:nvSpPr>
        <p:spPr>
          <a:xfrm>
            <a:off x="178167" y="5841033"/>
            <a:ext cx="1665600" cy="524700"/>
          </a:xfrm>
          <a:prstGeom prst="roundRect">
            <a:avLst>
              <a:gd fmla="val 16667" name="adj"/>
            </a:avLst>
          </a:prstGeom>
          <a:solidFill>
            <a:srgbClr val="4BA2DA"/>
          </a:solidFill>
          <a:ln cap="flat" cmpd="sng" w="9525">
            <a:solidFill>
              <a:srgbClr val="4BA2D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rPr>
              <a:t>Child Node</a:t>
            </a:r>
            <a:endParaRPr sz="1900">
              <a:solidFill>
                <a:schemeClr val="lt1"/>
              </a:solidFill>
            </a:endParaRPr>
          </a:p>
        </p:txBody>
      </p:sp>
      <p:sp>
        <p:nvSpPr>
          <p:cNvPr id="254" name="Google Shape;254;p32"/>
          <p:cNvSpPr/>
          <p:nvPr/>
        </p:nvSpPr>
        <p:spPr>
          <a:xfrm>
            <a:off x="89167" y="4566433"/>
            <a:ext cx="1843500" cy="524700"/>
          </a:xfrm>
          <a:prstGeom prst="roundRect">
            <a:avLst>
              <a:gd fmla="val 16667" name="adj"/>
            </a:avLst>
          </a:prstGeom>
          <a:solidFill>
            <a:srgbClr val="6AA84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rPr>
              <a:t>Border Router</a:t>
            </a:r>
            <a:endParaRPr sz="1900">
              <a:solidFill>
                <a:schemeClr val="lt1"/>
              </a:solidFill>
            </a:endParaRPr>
          </a:p>
        </p:txBody>
      </p:sp>
      <p:sp>
        <p:nvSpPr>
          <p:cNvPr id="255" name="Google Shape;255;p32"/>
          <p:cNvSpPr/>
          <p:nvPr/>
        </p:nvSpPr>
        <p:spPr>
          <a:xfrm>
            <a:off x="9208833" y="1287167"/>
            <a:ext cx="1843500" cy="524700"/>
          </a:xfrm>
          <a:prstGeom prst="roundRect">
            <a:avLst>
              <a:gd fmla="val 16667" name="adj"/>
            </a:avLst>
          </a:prstGeom>
          <a:solidFill>
            <a:srgbClr val="6AA84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rPr>
              <a:t>Google Hub</a:t>
            </a:r>
            <a:endParaRPr sz="1900">
              <a:solidFill>
                <a:schemeClr val="lt1"/>
              </a:solidFill>
            </a:endParaRPr>
          </a:p>
        </p:txBody>
      </p:sp>
      <p:sp>
        <p:nvSpPr>
          <p:cNvPr id="256" name="Google Shape;256;p32"/>
          <p:cNvSpPr txBox="1"/>
          <p:nvPr>
            <p:ph idx="4294967295"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b="1" lang="en-US">
                <a:solidFill>
                  <a:srgbClr val="4BA2DA"/>
                </a:solidFill>
                <a:latin typeface="Calibri"/>
                <a:ea typeface="Calibri"/>
                <a:cs typeface="Calibri"/>
                <a:sym typeface="Calibri"/>
              </a:rPr>
              <a:t>What is Thread?</a:t>
            </a:r>
            <a:endParaRPr b="1">
              <a:solidFill>
                <a:srgbClr val="4BA2DA"/>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66" name="Shape 266"/>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Outline</a:t>
            </a:r>
            <a:endParaRPr/>
          </a:p>
        </p:txBody>
      </p:sp>
      <p:sp>
        <p:nvSpPr>
          <p:cNvPr id="272" name="Google Shape;272;p35"/>
          <p:cNvSpPr txBox="1"/>
          <p:nvPr>
            <p:ph idx="1" type="body"/>
          </p:nvPr>
        </p:nvSpPr>
        <p:spPr>
          <a:xfrm>
            <a:off x="838200" y="1724477"/>
            <a:ext cx="10515600" cy="35076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50000"/>
              </a:lnSpc>
              <a:spcBef>
                <a:spcPts val="1000"/>
              </a:spcBef>
              <a:spcAft>
                <a:spcPts val="0"/>
              </a:spcAft>
              <a:buNone/>
            </a:pPr>
            <a:r>
              <a:rPr b="1" lang="en-US">
                <a:solidFill>
                  <a:srgbClr val="B7B7B7"/>
                </a:solidFill>
              </a:rPr>
              <a:t>Background</a:t>
            </a:r>
            <a:endParaRPr b="1"/>
          </a:p>
          <a:p>
            <a:pPr indent="0" lvl="0" marL="457200" rtl="0" algn="l">
              <a:lnSpc>
                <a:spcPct val="150000"/>
              </a:lnSpc>
              <a:spcBef>
                <a:spcPts val="1000"/>
              </a:spcBef>
              <a:spcAft>
                <a:spcPts val="0"/>
              </a:spcAft>
              <a:buNone/>
            </a:pPr>
            <a:r>
              <a:rPr lang="en-US">
                <a:solidFill>
                  <a:srgbClr val="B7B7B7"/>
                </a:solidFill>
              </a:rPr>
              <a:t>1. What is Tock OS</a:t>
            </a:r>
            <a:endParaRPr b="1"/>
          </a:p>
          <a:p>
            <a:pPr indent="0" lvl="0" marL="457200" rtl="0" algn="l">
              <a:lnSpc>
                <a:spcPct val="150000"/>
              </a:lnSpc>
              <a:spcBef>
                <a:spcPts val="1000"/>
              </a:spcBef>
              <a:spcAft>
                <a:spcPts val="0"/>
              </a:spcAft>
              <a:buNone/>
            </a:pPr>
            <a:r>
              <a:rPr lang="en-US">
                <a:solidFill>
                  <a:srgbClr val="B7B7B7"/>
                </a:solidFill>
              </a:rPr>
              <a:t>2. What is Thread</a:t>
            </a:r>
            <a:endParaRPr>
              <a:solidFill>
                <a:srgbClr val="B7B7B7"/>
              </a:solidFill>
            </a:endParaRPr>
          </a:p>
          <a:p>
            <a:pPr indent="0" lvl="0" marL="0" rtl="0" algn="l">
              <a:lnSpc>
                <a:spcPct val="150000"/>
              </a:lnSpc>
              <a:spcBef>
                <a:spcPts val="1000"/>
              </a:spcBef>
              <a:spcAft>
                <a:spcPts val="0"/>
              </a:spcAft>
              <a:buNone/>
            </a:pPr>
            <a:r>
              <a:rPr b="1" lang="en-US">
                <a:solidFill>
                  <a:schemeClr val="dk1"/>
                </a:solidFill>
              </a:rPr>
              <a:t>A Deep Dive into bringing OpenThead to Tock</a:t>
            </a:r>
            <a:endParaRPr b="1">
              <a:solidFill>
                <a:schemeClr val="dk1"/>
              </a:solidFill>
            </a:endParaRPr>
          </a:p>
          <a:p>
            <a:pPr indent="457200" lvl="0" marL="0" rtl="0" algn="l">
              <a:lnSpc>
                <a:spcPct val="150000"/>
              </a:lnSpc>
              <a:spcBef>
                <a:spcPts val="1000"/>
              </a:spcBef>
              <a:spcAft>
                <a:spcPts val="0"/>
              </a:spcAft>
              <a:buNone/>
            </a:pPr>
            <a:r>
              <a:rPr b="1" lang="en-US">
                <a:solidFill>
                  <a:schemeClr val="dk1"/>
                </a:solidFill>
              </a:rPr>
              <a:t>3. Architecture Design</a:t>
            </a:r>
            <a:endParaRPr b="1">
              <a:solidFill>
                <a:schemeClr val="dk1"/>
              </a:solidFill>
            </a:endParaRPr>
          </a:p>
          <a:p>
            <a:pPr indent="457200" lvl="0" marL="0" rtl="0" algn="l">
              <a:lnSpc>
                <a:spcPct val="150000"/>
              </a:lnSpc>
              <a:spcBef>
                <a:spcPts val="1000"/>
              </a:spcBef>
              <a:spcAft>
                <a:spcPts val="0"/>
              </a:spcAft>
              <a:buNone/>
            </a:pPr>
            <a:r>
              <a:rPr lang="en-US">
                <a:solidFill>
                  <a:srgbClr val="B7B7B7"/>
                </a:solidFill>
              </a:rPr>
              <a:t>4. Implementation Challenges</a:t>
            </a:r>
            <a:endParaRPr>
              <a:solidFill>
                <a:srgbClr val="B7B7B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My background</a:t>
            </a:r>
            <a:endParaRPr/>
          </a:p>
        </p:txBody>
      </p:sp>
      <p:sp>
        <p:nvSpPr>
          <p:cNvPr id="101" name="Google Shape;101;p1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US"/>
              <a:t>Aviation software (C++/Python)</a:t>
            </a:r>
            <a:endParaRPr b="1"/>
          </a:p>
        </p:txBody>
      </p:sp>
      <p:pic>
        <p:nvPicPr>
          <p:cNvPr id="102" name="Google Shape;102;p18" title="takeoff.gif"/>
          <p:cNvPicPr preferRelativeResize="0"/>
          <p:nvPr/>
        </p:nvPicPr>
        <p:blipFill>
          <a:blip r:embed="rId3">
            <a:alphaModFix/>
          </a:blip>
          <a:stretch>
            <a:fillRect/>
          </a:stretch>
        </p:blipFill>
        <p:spPr>
          <a:xfrm>
            <a:off x="6546175" y="823925"/>
            <a:ext cx="4876800" cy="2743200"/>
          </a:xfrm>
          <a:prstGeom prst="rect">
            <a:avLst/>
          </a:prstGeom>
          <a:noFill/>
          <a:ln>
            <a:noFill/>
          </a:ln>
        </p:spPr>
      </p:pic>
      <p:pic>
        <p:nvPicPr>
          <p:cNvPr id="103" name="Google Shape;103;p18"/>
          <p:cNvPicPr preferRelativeResize="0"/>
          <p:nvPr/>
        </p:nvPicPr>
        <p:blipFill>
          <a:blip r:embed="rId4">
            <a:alphaModFix/>
          </a:blip>
          <a:stretch>
            <a:fillRect/>
          </a:stretch>
        </p:blipFill>
        <p:spPr>
          <a:xfrm>
            <a:off x="6546175" y="3804900"/>
            <a:ext cx="4876781" cy="2743200"/>
          </a:xfrm>
          <a:prstGeom prst="rect">
            <a:avLst/>
          </a:prstGeom>
          <a:noFill/>
          <a:ln>
            <a:noFill/>
          </a:ln>
        </p:spPr>
      </p:pic>
      <p:sp>
        <p:nvSpPr>
          <p:cNvPr id="104" name="Google Shape;104;p18"/>
          <p:cNvSpPr txBox="1"/>
          <p:nvPr>
            <p:ph idx="1" type="body"/>
          </p:nvPr>
        </p:nvSpPr>
        <p:spPr>
          <a:xfrm>
            <a:off x="415600" y="2150400"/>
            <a:ext cx="80493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Operating systems (C/Rust)</a:t>
            </a:r>
            <a:endParaRPr/>
          </a:p>
          <a:p>
            <a:pPr indent="0" lvl="0" marL="0" rtl="0" algn="l">
              <a:spcBef>
                <a:spcPts val="1600"/>
              </a:spcBef>
              <a:spcAft>
                <a:spcPts val="0"/>
              </a:spcAft>
              <a:buNone/>
            </a:pPr>
            <a:r>
              <a:rPr lang="en-US"/>
              <a:t>Formal verification</a:t>
            </a:r>
            <a:endParaRPr/>
          </a:p>
          <a:p>
            <a:pPr indent="0" lvl="0" marL="0" rtl="0" algn="l">
              <a:spcBef>
                <a:spcPts val="1600"/>
              </a:spcBef>
              <a:spcAft>
                <a:spcPts val="1600"/>
              </a:spcAft>
              <a:buNone/>
            </a:pPr>
            <a:r>
              <a:t/>
            </a:r>
            <a:endParaRPr b="1"/>
          </a:p>
        </p:txBody>
      </p:sp>
      <p:sp>
        <p:nvSpPr>
          <p:cNvPr id="105" name="Google Shape;105;p18"/>
          <p:cNvSpPr txBox="1"/>
          <p:nvPr>
            <p:ph idx="1" type="body"/>
          </p:nvPr>
        </p:nvSpPr>
        <p:spPr>
          <a:xfrm>
            <a:off x="415600" y="3310475"/>
            <a:ext cx="80493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a:t>Ethernet Router</a:t>
            </a:r>
            <a:endParaRPr b="1"/>
          </a:p>
          <a:p>
            <a:pPr indent="0" lvl="0" marL="0" rtl="0" algn="l">
              <a:spcBef>
                <a:spcPts val="1600"/>
              </a:spcBef>
              <a:spcAft>
                <a:spcPts val="1600"/>
              </a:spcAft>
              <a:buNone/>
            </a:pPr>
            <a:r>
              <a:rPr b="1" lang="en-US"/>
              <a:t>Viasat: Networking Driver</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nvSpPr>
        <p:spPr>
          <a:xfrm>
            <a:off x="606275" y="531225"/>
            <a:ext cx="6205200" cy="831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3600">
                <a:solidFill>
                  <a:srgbClr val="4BA2DA"/>
                </a:solidFill>
                <a:latin typeface="Calibri"/>
                <a:ea typeface="Calibri"/>
                <a:cs typeface="Calibri"/>
                <a:sym typeface="Calibri"/>
              </a:rPr>
              <a:t>Naive Idea</a:t>
            </a:r>
            <a:endParaRPr b="1" sz="3600">
              <a:solidFill>
                <a:srgbClr val="4BA2DA"/>
              </a:solidFill>
              <a:latin typeface="Calibri"/>
              <a:ea typeface="Calibri"/>
              <a:cs typeface="Calibri"/>
              <a:sym typeface="Calibri"/>
            </a:endParaRPr>
          </a:p>
        </p:txBody>
      </p:sp>
      <p:pic>
        <p:nvPicPr>
          <p:cNvPr id="279" name="Google Shape;279;p36"/>
          <p:cNvPicPr preferRelativeResize="0"/>
          <p:nvPr/>
        </p:nvPicPr>
        <p:blipFill>
          <a:blip r:embed="rId3">
            <a:alphaModFix/>
          </a:blip>
          <a:stretch>
            <a:fillRect/>
          </a:stretch>
        </p:blipFill>
        <p:spPr>
          <a:xfrm>
            <a:off x="7327075" y="1756150"/>
            <a:ext cx="4442275" cy="4442275"/>
          </a:xfrm>
          <a:prstGeom prst="rect">
            <a:avLst/>
          </a:prstGeom>
          <a:noFill/>
          <a:ln>
            <a:noFill/>
          </a:ln>
        </p:spPr>
      </p:pic>
      <p:sp>
        <p:nvSpPr>
          <p:cNvPr id="280" name="Google Shape;280;p36"/>
          <p:cNvSpPr/>
          <p:nvPr/>
        </p:nvSpPr>
        <p:spPr>
          <a:xfrm>
            <a:off x="6063425" y="1340100"/>
            <a:ext cx="5974800" cy="1410300"/>
          </a:xfrm>
          <a:prstGeom prst="rect">
            <a:avLst/>
          </a:prstGeom>
          <a:solidFill>
            <a:srgbClr val="DA4B4B">
              <a:alpha val="1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36"/>
          <p:cNvSpPr/>
          <p:nvPr/>
        </p:nvSpPr>
        <p:spPr>
          <a:xfrm>
            <a:off x="6063425" y="2997700"/>
            <a:ext cx="5974800" cy="3401700"/>
          </a:xfrm>
          <a:prstGeom prst="rect">
            <a:avLst/>
          </a:prstGeom>
          <a:solidFill>
            <a:srgbClr val="4BA2DA">
              <a:alpha val="1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36"/>
          <p:cNvSpPr txBox="1"/>
          <p:nvPr/>
        </p:nvSpPr>
        <p:spPr>
          <a:xfrm>
            <a:off x="281275" y="2103175"/>
            <a:ext cx="5103600" cy="1970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2"/>
              </a:buClr>
              <a:buSzPts val="2200"/>
              <a:buFont typeface="Calibri"/>
              <a:buChar char="●"/>
            </a:pPr>
            <a:r>
              <a:rPr lang="en-US" sz="2200">
                <a:solidFill>
                  <a:schemeClr val="dk2"/>
                </a:solidFill>
                <a:latin typeface="Calibri"/>
                <a:ea typeface="Calibri"/>
                <a:cs typeface="Calibri"/>
                <a:sym typeface="Calibri"/>
              </a:rPr>
              <a:t>Implement Thread in kernel</a:t>
            </a:r>
            <a:endParaRPr sz="2200">
              <a:solidFill>
                <a:schemeClr val="dk2"/>
              </a:solidFill>
              <a:latin typeface="Calibri"/>
              <a:ea typeface="Calibri"/>
              <a:cs typeface="Calibri"/>
              <a:sym typeface="Calibri"/>
            </a:endParaRPr>
          </a:p>
          <a:p>
            <a:pPr indent="0" lvl="0" marL="0" rtl="0" algn="l">
              <a:spcBef>
                <a:spcPts val="0"/>
              </a:spcBef>
              <a:spcAft>
                <a:spcPts val="0"/>
              </a:spcAft>
              <a:buNone/>
            </a:pPr>
            <a:r>
              <a:t/>
            </a:r>
            <a:endParaRPr sz="2200">
              <a:solidFill>
                <a:schemeClr val="dk2"/>
              </a:solidFill>
              <a:latin typeface="Calibri"/>
              <a:ea typeface="Calibri"/>
              <a:cs typeface="Calibri"/>
              <a:sym typeface="Calibri"/>
            </a:endParaRPr>
          </a:p>
          <a:p>
            <a:pPr indent="0" lvl="0" marL="0" rtl="0" algn="l">
              <a:spcBef>
                <a:spcPts val="0"/>
              </a:spcBef>
              <a:spcAft>
                <a:spcPts val="0"/>
              </a:spcAft>
              <a:buNone/>
            </a:pPr>
            <a:r>
              <a:t/>
            </a:r>
            <a:endParaRPr sz="2200">
              <a:solidFill>
                <a:schemeClr val="dk2"/>
              </a:solidFill>
              <a:latin typeface="Calibri"/>
              <a:ea typeface="Calibri"/>
              <a:cs typeface="Calibri"/>
              <a:sym typeface="Calibri"/>
            </a:endParaRPr>
          </a:p>
          <a:p>
            <a:pPr indent="0" lvl="0" marL="0" rtl="0" algn="l">
              <a:spcBef>
                <a:spcPts val="0"/>
              </a:spcBef>
              <a:spcAft>
                <a:spcPts val="0"/>
              </a:spcAft>
              <a:buNone/>
            </a:pPr>
            <a:r>
              <a:rPr b="1" lang="en-US" sz="2800">
                <a:solidFill>
                  <a:schemeClr val="dk2"/>
                </a:solidFill>
                <a:latin typeface="Calibri"/>
                <a:ea typeface="Calibri"/>
                <a:cs typeface="Calibri"/>
                <a:sym typeface="Calibri"/>
              </a:rPr>
              <a:t>Issue</a:t>
            </a:r>
            <a:r>
              <a:rPr lang="en-US" sz="2800">
                <a:solidFill>
                  <a:schemeClr val="dk2"/>
                </a:solidFill>
                <a:latin typeface="Calibri"/>
                <a:ea typeface="Calibri"/>
                <a:cs typeface="Calibri"/>
                <a:sym typeface="Calibri"/>
              </a:rPr>
              <a:t>:</a:t>
            </a:r>
            <a:endParaRPr sz="2800">
              <a:solidFill>
                <a:schemeClr val="dk2"/>
              </a:solidFill>
              <a:latin typeface="Calibri"/>
              <a:ea typeface="Calibri"/>
              <a:cs typeface="Calibri"/>
              <a:sym typeface="Calibri"/>
            </a:endParaRPr>
          </a:p>
          <a:p>
            <a:pPr indent="-368300" lvl="0" marL="457200" rtl="0" algn="l">
              <a:spcBef>
                <a:spcPts val="0"/>
              </a:spcBef>
              <a:spcAft>
                <a:spcPts val="0"/>
              </a:spcAft>
              <a:buClr>
                <a:schemeClr val="dk2"/>
              </a:buClr>
              <a:buSzPts val="2200"/>
              <a:buFont typeface="Calibri"/>
              <a:buChar char="●"/>
            </a:pPr>
            <a:r>
              <a:rPr lang="en-US" sz="2200">
                <a:solidFill>
                  <a:schemeClr val="dk2"/>
                </a:solidFill>
                <a:latin typeface="Calibri"/>
                <a:ea typeface="Calibri"/>
                <a:cs typeface="Calibri"/>
                <a:sym typeface="Calibri"/>
              </a:rPr>
              <a:t>Reimplement whole spec?!</a:t>
            </a:r>
            <a:endParaRPr sz="2200">
              <a:solidFill>
                <a:schemeClr val="dk2"/>
              </a:solidFill>
              <a:latin typeface="Calibri"/>
              <a:ea typeface="Calibri"/>
              <a:cs typeface="Calibri"/>
              <a:sym typeface="Calibri"/>
            </a:endParaRPr>
          </a:p>
        </p:txBody>
      </p:sp>
      <p:sp>
        <p:nvSpPr>
          <p:cNvPr id="283" name="Google Shape;283;p36"/>
          <p:cNvSpPr txBox="1"/>
          <p:nvPr/>
        </p:nvSpPr>
        <p:spPr>
          <a:xfrm>
            <a:off x="6063425" y="2997700"/>
            <a:ext cx="150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2"/>
                </a:solidFill>
                <a:latin typeface="Calibri"/>
                <a:ea typeface="Calibri"/>
                <a:cs typeface="Calibri"/>
                <a:sym typeface="Calibri"/>
              </a:rPr>
              <a:t>Kernel Capsule</a:t>
            </a:r>
            <a:endParaRPr b="1" sz="1600">
              <a:solidFill>
                <a:schemeClr val="dk2"/>
              </a:solidFill>
              <a:latin typeface="Calibri"/>
              <a:ea typeface="Calibri"/>
              <a:cs typeface="Calibri"/>
              <a:sym typeface="Calibri"/>
            </a:endParaRPr>
          </a:p>
        </p:txBody>
      </p:sp>
      <p:sp>
        <p:nvSpPr>
          <p:cNvPr id="284" name="Google Shape;284;p36"/>
          <p:cNvSpPr txBox="1"/>
          <p:nvPr/>
        </p:nvSpPr>
        <p:spPr>
          <a:xfrm>
            <a:off x="6063425" y="1362813"/>
            <a:ext cx="82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2"/>
                </a:solidFill>
                <a:latin typeface="Calibri"/>
                <a:ea typeface="Calibri"/>
                <a:cs typeface="Calibri"/>
                <a:sym typeface="Calibri"/>
              </a:rPr>
              <a:t>App</a:t>
            </a:r>
            <a:endParaRPr b="1" sz="16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nvSpPr>
        <p:spPr>
          <a:xfrm>
            <a:off x="606275" y="531225"/>
            <a:ext cx="6205200" cy="831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3600">
                <a:solidFill>
                  <a:srgbClr val="4BA2DA"/>
                </a:solidFill>
                <a:latin typeface="Calibri"/>
                <a:ea typeface="Calibri"/>
                <a:cs typeface="Calibri"/>
                <a:sym typeface="Calibri"/>
              </a:rPr>
              <a:t>Tock and OpenThread</a:t>
            </a:r>
            <a:endParaRPr b="1" sz="3600">
              <a:solidFill>
                <a:srgbClr val="4BA2DA"/>
              </a:solidFill>
              <a:latin typeface="Calibri"/>
              <a:ea typeface="Calibri"/>
              <a:cs typeface="Calibri"/>
              <a:sym typeface="Calibri"/>
            </a:endParaRPr>
          </a:p>
        </p:txBody>
      </p:sp>
      <p:sp>
        <p:nvSpPr>
          <p:cNvPr id="291" name="Google Shape;291;p37"/>
          <p:cNvSpPr txBox="1"/>
          <p:nvPr/>
        </p:nvSpPr>
        <p:spPr>
          <a:xfrm>
            <a:off x="850350" y="2260200"/>
            <a:ext cx="10491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2"/>
                </a:solidFill>
                <a:latin typeface="Calibri"/>
                <a:ea typeface="Calibri"/>
                <a:cs typeface="Calibri"/>
                <a:sym typeface="Calibri"/>
              </a:rPr>
              <a:t>OpenThread</a:t>
            </a:r>
            <a:r>
              <a:rPr lang="en-US" sz="1800">
                <a:solidFill>
                  <a:schemeClr val="dk2"/>
                </a:solidFill>
                <a:latin typeface="Calibri"/>
                <a:ea typeface="Calibri"/>
                <a:cs typeface="Calibri"/>
                <a:sym typeface="Calibri"/>
              </a:rPr>
              <a:t>: </a:t>
            </a:r>
            <a:r>
              <a:rPr i="1" lang="en-US" sz="1800">
                <a:solidFill>
                  <a:schemeClr val="dk2"/>
                </a:solidFill>
                <a:latin typeface="Calibri"/>
                <a:ea typeface="Calibri"/>
                <a:cs typeface="Calibri"/>
                <a:sym typeface="Calibri"/>
              </a:rPr>
              <a:t>de facto </a:t>
            </a:r>
            <a:r>
              <a:rPr lang="en-US" sz="1800">
                <a:solidFill>
                  <a:schemeClr val="dk2"/>
                </a:solidFill>
                <a:latin typeface="Calibri"/>
                <a:ea typeface="Calibri"/>
                <a:cs typeface="Calibri"/>
                <a:sym typeface="Calibri"/>
              </a:rPr>
              <a:t>open source Thread implementation that is actively maintained and contributed to.</a:t>
            </a:r>
            <a:endParaRPr sz="1800">
              <a:solidFill>
                <a:schemeClr val="dk2"/>
              </a:solidFill>
              <a:latin typeface="Calibri"/>
              <a:ea typeface="Calibri"/>
              <a:cs typeface="Calibri"/>
              <a:sym typeface="Calibri"/>
            </a:endParaRPr>
          </a:p>
        </p:txBody>
      </p:sp>
      <p:pic>
        <p:nvPicPr>
          <p:cNvPr id="292" name="Google Shape;292;p37"/>
          <p:cNvPicPr preferRelativeResize="0"/>
          <p:nvPr/>
        </p:nvPicPr>
        <p:blipFill>
          <a:blip r:embed="rId3">
            <a:alphaModFix/>
          </a:blip>
          <a:stretch>
            <a:fillRect/>
          </a:stretch>
        </p:blipFill>
        <p:spPr>
          <a:xfrm>
            <a:off x="3810000" y="4208275"/>
            <a:ext cx="4572000" cy="2571750"/>
          </a:xfrm>
          <a:prstGeom prst="rect">
            <a:avLst/>
          </a:prstGeom>
          <a:noFill/>
          <a:ln>
            <a:noFill/>
          </a:ln>
        </p:spPr>
      </p:pic>
      <p:sp>
        <p:nvSpPr>
          <p:cNvPr id="293" name="Google Shape;293;p37"/>
          <p:cNvSpPr/>
          <p:nvPr/>
        </p:nvSpPr>
        <p:spPr>
          <a:xfrm>
            <a:off x="1800300" y="3269300"/>
            <a:ext cx="8591400" cy="7749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800">
                <a:solidFill>
                  <a:schemeClr val="dk2"/>
                </a:solidFill>
                <a:latin typeface="Calibri"/>
                <a:ea typeface="Calibri"/>
                <a:cs typeface="Calibri"/>
                <a:sym typeface="Calibri"/>
              </a:rPr>
              <a:t>Can we avoid reimplementing the Thread standard and instead just use this?</a:t>
            </a:r>
            <a:endParaRPr b="1" sz="1800">
              <a:solidFill>
                <a:schemeClr val="dk2"/>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nvSpPr>
        <p:spPr>
          <a:xfrm>
            <a:off x="606275" y="531225"/>
            <a:ext cx="6894600" cy="831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3600">
                <a:solidFill>
                  <a:srgbClr val="4BA2DA"/>
                </a:solidFill>
                <a:latin typeface="Calibri"/>
                <a:ea typeface="Calibri"/>
                <a:cs typeface="Calibri"/>
                <a:sym typeface="Calibri"/>
              </a:rPr>
              <a:t>Tock and OpenThread Challenges</a:t>
            </a:r>
            <a:endParaRPr b="1" sz="3600">
              <a:solidFill>
                <a:srgbClr val="4BA2DA"/>
              </a:solidFill>
              <a:latin typeface="Calibri"/>
              <a:ea typeface="Calibri"/>
              <a:cs typeface="Calibri"/>
              <a:sym typeface="Calibri"/>
            </a:endParaRPr>
          </a:p>
        </p:txBody>
      </p:sp>
      <p:sp>
        <p:nvSpPr>
          <p:cNvPr id="300" name="Google Shape;300;p38"/>
          <p:cNvSpPr/>
          <p:nvPr/>
        </p:nvSpPr>
        <p:spPr>
          <a:xfrm>
            <a:off x="929550" y="2140300"/>
            <a:ext cx="10332900" cy="985500"/>
          </a:xfrm>
          <a:prstGeom prst="roundRect">
            <a:avLst>
              <a:gd fmla="val 16667" name="adj"/>
            </a:avLst>
          </a:prstGeom>
          <a:solidFill>
            <a:srgbClr val="DA4B4B">
              <a:alpha val="1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2"/>
              </a:buClr>
              <a:buSzPts val="2400"/>
              <a:buFont typeface="Calibri"/>
              <a:buAutoNum type="arabicPeriod"/>
            </a:pPr>
            <a:r>
              <a:rPr lang="en-US" sz="2400">
                <a:solidFill>
                  <a:schemeClr val="dk2"/>
                </a:solidFill>
                <a:latin typeface="Calibri"/>
                <a:ea typeface="Calibri"/>
                <a:cs typeface="Calibri"/>
                <a:sym typeface="Calibri"/>
              </a:rPr>
              <a:t>OpenThread is a large C library (foreign function interface with Rust kernel?).</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nvSpPr>
        <p:spPr>
          <a:xfrm>
            <a:off x="606275" y="531225"/>
            <a:ext cx="6894600" cy="831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3600">
                <a:solidFill>
                  <a:srgbClr val="4BA2DA"/>
                </a:solidFill>
                <a:latin typeface="Calibri"/>
                <a:ea typeface="Calibri"/>
                <a:cs typeface="Calibri"/>
                <a:sym typeface="Calibri"/>
              </a:rPr>
              <a:t>Tock and OpenThread Challenges</a:t>
            </a:r>
            <a:endParaRPr b="1" sz="3600">
              <a:solidFill>
                <a:srgbClr val="4BA2DA"/>
              </a:solidFill>
              <a:latin typeface="Calibri"/>
              <a:ea typeface="Calibri"/>
              <a:cs typeface="Calibri"/>
              <a:sym typeface="Calibri"/>
            </a:endParaRPr>
          </a:p>
        </p:txBody>
      </p:sp>
      <p:sp>
        <p:nvSpPr>
          <p:cNvPr id="307" name="Google Shape;307;p39"/>
          <p:cNvSpPr/>
          <p:nvPr/>
        </p:nvSpPr>
        <p:spPr>
          <a:xfrm>
            <a:off x="929550" y="3627600"/>
            <a:ext cx="10332900" cy="924600"/>
          </a:xfrm>
          <a:prstGeom prst="roundRect">
            <a:avLst>
              <a:gd fmla="val 16667" name="adj"/>
            </a:avLst>
          </a:prstGeom>
          <a:solidFill>
            <a:srgbClr val="DA4B4B">
              <a:alpha val="1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2"/>
                </a:solidFill>
                <a:latin typeface="Calibri"/>
                <a:ea typeface="Calibri"/>
                <a:cs typeface="Calibri"/>
                <a:sym typeface="Calibri"/>
              </a:rPr>
              <a:t>2. Tock’s threat model excludes the use of external dependencies.</a:t>
            </a:r>
            <a:endParaRPr sz="2400">
              <a:latin typeface="Calibri"/>
              <a:ea typeface="Calibri"/>
              <a:cs typeface="Calibri"/>
              <a:sym typeface="Calibri"/>
            </a:endParaRPr>
          </a:p>
        </p:txBody>
      </p:sp>
      <p:sp>
        <p:nvSpPr>
          <p:cNvPr id="308" name="Google Shape;308;p39"/>
          <p:cNvSpPr/>
          <p:nvPr/>
        </p:nvSpPr>
        <p:spPr>
          <a:xfrm>
            <a:off x="929550" y="2140300"/>
            <a:ext cx="10332900" cy="985500"/>
          </a:xfrm>
          <a:prstGeom prst="roundRect">
            <a:avLst>
              <a:gd fmla="val 16667" name="adj"/>
            </a:avLst>
          </a:prstGeom>
          <a:solidFill>
            <a:srgbClr val="DA4B4B">
              <a:alpha val="1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2"/>
              </a:buClr>
              <a:buSzPts val="2400"/>
              <a:buFont typeface="Calibri"/>
              <a:buAutoNum type="arabicPeriod"/>
            </a:pPr>
            <a:r>
              <a:rPr lang="en-US" sz="2400">
                <a:solidFill>
                  <a:schemeClr val="dk2"/>
                </a:solidFill>
                <a:latin typeface="Calibri"/>
                <a:ea typeface="Calibri"/>
                <a:cs typeface="Calibri"/>
                <a:sym typeface="Calibri"/>
              </a:rPr>
              <a:t>OpenThread is a large C library (foreign function interface with Rust kernel?).</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0"/>
          <p:cNvPicPr preferRelativeResize="0"/>
          <p:nvPr/>
        </p:nvPicPr>
        <p:blipFill>
          <a:blip r:embed="rId3">
            <a:alphaModFix/>
          </a:blip>
          <a:stretch>
            <a:fillRect/>
          </a:stretch>
        </p:blipFill>
        <p:spPr>
          <a:xfrm>
            <a:off x="1853875" y="1363549"/>
            <a:ext cx="8484226" cy="4541199"/>
          </a:xfrm>
          <a:prstGeom prst="rect">
            <a:avLst/>
          </a:prstGeom>
          <a:noFill/>
          <a:ln>
            <a:noFill/>
          </a:ln>
        </p:spPr>
      </p:pic>
      <p:sp>
        <p:nvSpPr>
          <p:cNvPr id="315" name="Google Shape;315;p40"/>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Idea: Hardware Isolate C/C++ in Kernel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nvSpPr>
        <p:spPr>
          <a:xfrm>
            <a:off x="606275" y="531225"/>
            <a:ext cx="6205200" cy="831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3600">
                <a:solidFill>
                  <a:srgbClr val="4BA2DA"/>
                </a:solidFill>
                <a:latin typeface="Calibri"/>
                <a:ea typeface="Calibri"/>
                <a:cs typeface="Calibri"/>
                <a:sym typeface="Calibri"/>
              </a:rPr>
              <a:t>Tock and OpenThread</a:t>
            </a:r>
            <a:endParaRPr b="1" sz="3600">
              <a:solidFill>
                <a:srgbClr val="4BA2DA"/>
              </a:solidFill>
              <a:latin typeface="Calibri"/>
              <a:ea typeface="Calibri"/>
              <a:cs typeface="Calibri"/>
              <a:sym typeface="Calibri"/>
            </a:endParaRPr>
          </a:p>
        </p:txBody>
      </p:sp>
      <p:sp>
        <p:nvSpPr>
          <p:cNvPr id="322" name="Google Shape;322;p41"/>
          <p:cNvSpPr txBox="1"/>
          <p:nvPr/>
        </p:nvSpPr>
        <p:spPr>
          <a:xfrm>
            <a:off x="299975" y="3337975"/>
            <a:ext cx="6511500" cy="867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OpenThread requires access to a radio, alarm, RNG, and flash</a:t>
            </a:r>
            <a:endParaRPr sz="1800">
              <a:solidFill>
                <a:schemeClr val="dk2"/>
              </a:solidFill>
              <a:latin typeface="Calibri"/>
              <a:ea typeface="Calibri"/>
              <a:cs typeface="Calibri"/>
              <a:sym typeface="Calibri"/>
            </a:endParaRPr>
          </a:p>
          <a:p>
            <a:pPr indent="-342900" lvl="0" marL="457200" rtl="0" algn="l">
              <a:spcBef>
                <a:spcPts val="1000"/>
              </a:spcBef>
              <a:spcAft>
                <a:spcPts val="1000"/>
              </a:spcAft>
              <a:buClr>
                <a:schemeClr val="dk2"/>
              </a:buClr>
              <a:buSzPts val="1800"/>
              <a:buFont typeface="Calibri"/>
              <a:buChar char="●"/>
            </a:pPr>
            <a:r>
              <a:rPr lang="en-US" sz="1800">
                <a:solidFill>
                  <a:schemeClr val="dk2"/>
                </a:solidFill>
                <a:latin typeface="Calibri"/>
                <a:ea typeface="Calibri"/>
                <a:cs typeface="Calibri"/>
                <a:sym typeface="Calibri"/>
              </a:rPr>
              <a:t>Applications use OpenThread via IPC</a:t>
            </a:r>
            <a:endParaRPr sz="1800">
              <a:solidFill>
                <a:schemeClr val="dk2"/>
              </a:solidFill>
              <a:latin typeface="Calibri"/>
              <a:ea typeface="Calibri"/>
              <a:cs typeface="Calibri"/>
              <a:sym typeface="Calibri"/>
            </a:endParaRPr>
          </a:p>
        </p:txBody>
      </p:sp>
      <p:pic>
        <p:nvPicPr>
          <p:cNvPr id="323" name="Google Shape;323;p41"/>
          <p:cNvPicPr preferRelativeResize="0"/>
          <p:nvPr/>
        </p:nvPicPr>
        <p:blipFill>
          <a:blip r:embed="rId3">
            <a:alphaModFix/>
          </a:blip>
          <a:stretch>
            <a:fillRect/>
          </a:stretch>
        </p:blipFill>
        <p:spPr>
          <a:xfrm>
            <a:off x="6964625" y="1696075"/>
            <a:ext cx="4921326" cy="3465850"/>
          </a:xfrm>
          <a:prstGeom prst="rect">
            <a:avLst/>
          </a:prstGeom>
          <a:noFill/>
          <a:ln>
            <a:noFill/>
          </a:ln>
        </p:spPr>
      </p:pic>
      <p:sp>
        <p:nvSpPr>
          <p:cNvPr id="324" name="Google Shape;324;p41"/>
          <p:cNvSpPr txBox="1"/>
          <p:nvPr/>
        </p:nvSpPr>
        <p:spPr>
          <a:xfrm>
            <a:off x="482050" y="2526200"/>
            <a:ext cx="5740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2"/>
                </a:solidFill>
                <a:latin typeface="Calibri"/>
                <a:ea typeface="Calibri"/>
                <a:cs typeface="Calibri"/>
                <a:sym typeface="Calibri"/>
              </a:rPr>
              <a:t>Run OpenThread as a userspace application.</a:t>
            </a:r>
            <a:endParaRPr b="1" sz="2300">
              <a:solidFill>
                <a:schemeClr val="dk2"/>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nvSpPr>
        <p:spPr>
          <a:xfrm>
            <a:off x="606275" y="531225"/>
            <a:ext cx="6894600" cy="831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3600">
                <a:solidFill>
                  <a:srgbClr val="4BA2DA"/>
                </a:solidFill>
                <a:latin typeface="Calibri"/>
                <a:ea typeface="Calibri"/>
                <a:cs typeface="Calibri"/>
                <a:sym typeface="Calibri"/>
              </a:rPr>
              <a:t>Tock and OpenThread Challenges</a:t>
            </a:r>
            <a:endParaRPr b="1" sz="3600">
              <a:solidFill>
                <a:srgbClr val="4BA2DA"/>
              </a:solidFill>
              <a:latin typeface="Calibri"/>
              <a:ea typeface="Calibri"/>
              <a:cs typeface="Calibri"/>
              <a:sym typeface="Calibri"/>
            </a:endParaRPr>
          </a:p>
        </p:txBody>
      </p:sp>
      <p:sp>
        <p:nvSpPr>
          <p:cNvPr id="331" name="Google Shape;331;p42"/>
          <p:cNvSpPr/>
          <p:nvPr/>
        </p:nvSpPr>
        <p:spPr>
          <a:xfrm>
            <a:off x="929550" y="3627600"/>
            <a:ext cx="10332900" cy="924600"/>
          </a:xfrm>
          <a:prstGeom prst="roundRect">
            <a:avLst>
              <a:gd fmla="val 16667" name="adj"/>
            </a:avLst>
          </a:prstGeom>
          <a:solidFill>
            <a:srgbClr val="DA4B4B">
              <a:alpha val="1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2"/>
                </a:solidFill>
                <a:latin typeface="Calibri"/>
                <a:ea typeface="Calibri"/>
                <a:cs typeface="Calibri"/>
                <a:sym typeface="Calibri"/>
              </a:rPr>
              <a:t>2. Tock’s threat model excludes the use of external dependencies.</a:t>
            </a:r>
            <a:endParaRPr sz="2400">
              <a:latin typeface="Calibri"/>
              <a:ea typeface="Calibri"/>
              <a:cs typeface="Calibri"/>
              <a:sym typeface="Calibri"/>
            </a:endParaRPr>
          </a:p>
        </p:txBody>
      </p:sp>
      <p:sp>
        <p:nvSpPr>
          <p:cNvPr id="332" name="Google Shape;332;p42"/>
          <p:cNvSpPr/>
          <p:nvPr/>
        </p:nvSpPr>
        <p:spPr>
          <a:xfrm>
            <a:off x="929550" y="2140300"/>
            <a:ext cx="10332900" cy="985500"/>
          </a:xfrm>
          <a:prstGeom prst="roundRect">
            <a:avLst>
              <a:gd fmla="val 16667" name="adj"/>
            </a:avLst>
          </a:prstGeom>
          <a:solidFill>
            <a:srgbClr val="DA4B4B">
              <a:alpha val="1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2"/>
              </a:buClr>
              <a:buSzPts val="2400"/>
              <a:buFont typeface="Calibri"/>
              <a:buAutoNum type="arabicPeriod"/>
            </a:pPr>
            <a:r>
              <a:rPr lang="en-US" sz="2400">
                <a:solidFill>
                  <a:schemeClr val="dk2"/>
                </a:solidFill>
                <a:latin typeface="Calibri"/>
                <a:ea typeface="Calibri"/>
                <a:cs typeface="Calibri"/>
                <a:sym typeface="Calibri"/>
              </a:rPr>
              <a:t>OpenThread is a large C library (foreign function interface with Rust kernel?).</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nvSpPr>
        <p:spPr>
          <a:xfrm>
            <a:off x="606275" y="531225"/>
            <a:ext cx="6894600" cy="831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3600">
                <a:solidFill>
                  <a:srgbClr val="4BA2DA"/>
                </a:solidFill>
                <a:latin typeface="Calibri"/>
                <a:ea typeface="Calibri"/>
                <a:cs typeface="Calibri"/>
                <a:sym typeface="Calibri"/>
              </a:rPr>
              <a:t>Tock and OpenThread Challenges</a:t>
            </a:r>
            <a:endParaRPr b="1" sz="3600">
              <a:solidFill>
                <a:srgbClr val="4BA2DA"/>
              </a:solidFill>
              <a:latin typeface="Calibri"/>
              <a:ea typeface="Calibri"/>
              <a:cs typeface="Calibri"/>
              <a:sym typeface="Calibri"/>
            </a:endParaRPr>
          </a:p>
        </p:txBody>
      </p:sp>
      <p:sp>
        <p:nvSpPr>
          <p:cNvPr id="339" name="Google Shape;339;p43"/>
          <p:cNvSpPr/>
          <p:nvPr/>
        </p:nvSpPr>
        <p:spPr>
          <a:xfrm>
            <a:off x="929550" y="3627600"/>
            <a:ext cx="10332900" cy="924600"/>
          </a:xfrm>
          <a:prstGeom prst="roundRect">
            <a:avLst>
              <a:gd fmla="val 16667" name="adj"/>
            </a:avLst>
          </a:prstGeom>
          <a:solidFill>
            <a:srgbClr val="DA4B4B">
              <a:alpha val="1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2"/>
                </a:solidFill>
                <a:latin typeface="Calibri"/>
                <a:ea typeface="Calibri"/>
                <a:cs typeface="Calibri"/>
                <a:sym typeface="Calibri"/>
              </a:rPr>
              <a:t>2. Tock’s threat model excludes the use of external dependencies.</a:t>
            </a:r>
            <a:endParaRPr sz="2400">
              <a:latin typeface="Calibri"/>
              <a:ea typeface="Calibri"/>
              <a:cs typeface="Calibri"/>
              <a:sym typeface="Calibri"/>
            </a:endParaRPr>
          </a:p>
        </p:txBody>
      </p:sp>
      <p:sp>
        <p:nvSpPr>
          <p:cNvPr id="340" name="Google Shape;340;p43"/>
          <p:cNvSpPr/>
          <p:nvPr/>
        </p:nvSpPr>
        <p:spPr>
          <a:xfrm>
            <a:off x="929550" y="2140300"/>
            <a:ext cx="10332900" cy="98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2"/>
              </a:buClr>
              <a:buSzPts val="2400"/>
              <a:buFont typeface="Calibri"/>
              <a:buAutoNum type="arabicPeriod"/>
            </a:pPr>
            <a:r>
              <a:rPr lang="en-US" sz="2400">
                <a:solidFill>
                  <a:schemeClr val="dk2"/>
                </a:solidFill>
                <a:latin typeface="Calibri"/>
                <a:ea typeface="Calibri"/>
                <a:cs typeface="Calibri"/>
                <a:sym typeface="Calibri"/>
              </a:rPr>
              <a:t>OpenThread is a large C library (foreign function interface with Rust kernel?).</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nvSpPr>
        <p:spPr>
          <a:xfrm>
            <a:off x="606275" y="531225"/>
            <a:ext cx="6894600" cy="831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3600">
                <a:solidFill>
                  <a:srgbClr val="4BA2DA"/>
                </a:solidFill>
                <a:latin typeface="Calibri"/>
                <a:ea typeface="Calibri"/>
                <a:cs typeface="Calibri"/>
                <a:sym typeface="Calibri"/>
              </a:rPr>
              <a:t>Tock and OpenThread Challenges</a:t>
            </a:r>
            <a:endParaRPr b="1" sz="3600">
              <a:solidFill>
                <a:srgbClr val="4BA2DA"/>
              </a:solidFill>
              <a:latin typeface="Calibri"/>
              <a:ea typeface="Calibri"/>
              <a:cs typeface="Calibri"/>
              <a:sym typeface="Calibri"/>
            </a:endParaRPr>
          </a:p>
        </p:txBody>
      </p:sp>
      <p:sp>
        <p:nvSpPr>
          <p:cNvPr id="347" name="Google Shape;347;p44"/>
          <p:cNvSpPr/>
          <p:nvPr/>
        </p:nvSpPr>
        <p:spPr>
          <a:xfrm>
            <a:off x="929550" y="3627600"/>
            <a:ext cx="10332900" cy="92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2"/>
                </a:solidFill>
                <a:latin typeface="Calibri"/>
                <a:ea typeface="Calibri"/>
                <a:cs typeface="Calibri"/>
                <a:sym typeface="Calibri"/>
              </a:rPr>
              <a:t>2. Tock’s threat model excludes the use of external dependencies.</a:t>
            </a:r>
            <a:endParaRPr sz="2400">
              <a:latin typeface="Calibri"/>
              <a:ea typeface="Calibri"/>
              <a:cs typeface="Calibri"/>
              <a:sym typeface="Calibri"/>
            </a:endParaRPr>
          </a:p>
        </p:txBody>
      </p:sp>
      <p:sp>
        <p:nvSpPr>
          <p:cNvPr id="348" name="Google Shape;348;p44"/>
          <p:cNvSpPr/>
          <p:nvPr/>
        </p:nvSpPr>
        <p:spPr>
          <a:xfrm>
            <a:off x="929550" y="2140300"/>
            <a:ext cx="10332900" cy="98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2"/>
              </a:buClr>
              <a:buSzPts val="2400"/>
              <a:buFont typeface="Calibri"/>
              <a:buAutoNum type="arabicPeriod"/>
            </a:pPr>
            <a:r>
              <a:rPr lang="en-US" sz="2400">
                <a:solidFill>
                  <a:schemeClr val="dk2"/>
                </a:solidFill>
                <a:latin typeface="Calibri"/>
                <a:ea typeface="Calibri"/>
                <a:cs typeface="Calibri"/>
                <a:sym typeface="Calibri"/>
              </a:rPr>
              <a:t>OpenThread is a large C library (foreign function interface with Rust kernel?).</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Tradeoffs</a:t>
            </a:r>
            <a:endParaRPr/>
          </a:p>
        </p:txBody>
      </p:sp>
      <p:sp>
        <p:nvSpPr>
          <p:cNvPr id="355" name="Google Shape;355;p45"/>
          <p:cNvSpPr txBox="1"/>
          <p:nvPr/>
        </p:nvSpPr>
        <p:spPr>
          <a:xfrm>
            <a:off x="945125" y="1550000"/>
            <a:ext cx="6533400" cy="4139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dk1"/>
              </a:buClr>
              <a:buSzPts val="1300"/>
              <a:buAutoNum type="arabicPeriod"/>
            </a:pPr>
            <a:r>
              <a:rPr lang="en-US" sz="1600">
                <a:solidFill>
                  <a:schemeClr val="dk1"/>
                </a:solidFill>
              </a:rPr>
              <a:t>Rewrite it in Rust :)</a:t>
            </a:r>
            <a:endParaRPr sz="1600">
              <a:solidFill>
                <a:schemeClr val="dk1"/>
              </a:solidFill>
            </a:endParaRPr>
          </a:p>
          <a:p>
            <a:pPr indent="-311150" lvl="1" marL="914400" rtl="0" algn="l">
              <a:lnSpc>
                <a:spcPct val="115000"/>
              </a:lnSpc>
              <a:spcBef>
                <a:spcPts val="0"/>
              </a:spcBef>
              <a:spcAft>
                <a:spcPts val="0"/>
              </a:spcAft>
              <a:buClr>
                <a:schemeClr val="dk1"/>
              </a:buClr>
              <a:buSzPts val="1300"/>
              <a:buAutoNum type="alphaLcPeriod"/>
            </a:pPr>
            <a:r>
              <a:rPr lang="en-US" sz="1600">
                <a:solidFill>
                  <a:schemeClr val="dk1"/>
                </a:solidFill>
              </a:rPr>
              <a:t>bug prone</a:t>
            </a:r>
            <a:endParaRPr sz="1600">
              <a:solidFill>
                <a:schemeClr val="dk1"/>
              </a:solidFill>
            </a:endParaRPr>
          </a:p>
          <a:p>
            <a:pPr indent="-311150" lvl="1" marL="914400" rtl="0" algn="l">
              <a:lnSpc>
                <a:spcPct val="115000"/>
              </a:lnSpc>
              <a:spcBef>
                <a:spcPts val="0"/>
              </a:spcBef>
              <a:spcAft>
                <a:spcPts val="0"/>
              </a:spcAft>
              <a:buClr>
                <a:schemeClr val="dk1"/>
              </a:buClr>
              <a:buSzPts val="1300"/>
              <a:buAutoNum type="alphaLcPeriod"/>
            </a:pPr>
            <a:r>
              <a:rPr lang="en-US" sz="1600">
                <a:solidFill>
                  <a:schemeClr val="dk1"/>
                </a:solidFill>
              </a:rPr>
              <a:t>very inefficient to reimplement</a:t>
            </a:r>
            <a:endParaRPr sz="16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US" sz="1600">
                <a:solidFill>
                  <a:schemeClr val="dk1"/>
                </a:solidFill>
              </a:rPr>
              <a:t>Hardware isolated FFI (Encapsulated Functions)</a:t>
            </a:r>
            <a:endParaRPr sz="1600">
              <a:solidFill>
                <a:schemeClr val="dk1"/>
              </a:solidFill>
            </a:endParaRPr>
          </a:p>
          <a:p>
            <a:pPr indent="-311150" lvl="1" marL="914400" rtl="0" algn="l">
              <a:lnSpc>
                <a:spcPct val="115000"/>
              </a:lnSpc>
              <a:spcBef>
                <a:spcPts val="0"/>
              </a:spcBef>
              <a:spcAft>
                <a:spcPts val="0"/>
              </a:spcAft>
              <a:buClr>
                <a:schemeClr val="dk1"/>
              </a:buClr>
              <a:buSzPts val="1300"/>
              <a:buAutoNum type="alphaLcPeriod"/>
            </a:pPr>
            <a:r>
              <a:rPr lang="en-US" sz="1600">
                <a:solidFill>
                  <a:schemeClr val="dk1"/>
                </a:solidFill>
              </a:rPr>
              <a:t>experimental, risky as only shown for crypto</a:t>
            </a:r>
            <a:endParaRPr sz="1600">
              <a:solidFill>
                <a:schemeClr val="dk1"/>
              </a:solidFill>
            </a:endParaRPr>
          </a:p>
          <a:p>
            <a:pPr indent="-311150" lvl="1" marL="914400" rtl="0" algn="l">
              <a:lnSpc>
                <a:spcPct val="115000"/>
              </a:lnSpc>
              <a:spcBef>
                <a:spcPts val="0"/>
              </a:spcBef>
              <a:spcAft>
                <a:spcPts val="0"/>
              </a:spcAft>
              <a:buClr>
                <a:schemeClr val="dk1"/>
              </a:buClr>
              <a:buSzPts val="1300"/>
              <a:buAutoNum type="alphaLcPeriod"/>
            </a:pPr>
            <a:r>
              <a:rPr lang="en-US" sz="1600">
                <a:solidFill>
                  <a:schemeClr val="dk1"/>
                </a:solidFill>
              </a:rPr>
              <a:t>putting in kernel must be cooperative - cannot break isolation but bugs can hang kernel CPU or otherwise deadlock resources</a:t>
            </a:r>
            <a:endParaRPr sz="16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US" sz="1600">
                <a:solidFill>
                  <a:schemeClr val="dk1"/>
                </a:solidFill>
              </a:rPr>
              <a:t>Userspace</a:t>
            </a:r>
            <a:r>
              <a:rPr lang="en-US" sz="1600">
                <a:solidFill>
                  <a:schemeClr val="dk1"/>
                </a:solidFill>
              </a:rPr>
              <a:t> (microkernel)</a:t>
            </a:r>
            <a:endParaRPr sz="1600">
              <a:solidFill>
                <a:schemeClr val="dk1"/>
              </a:solidFill>
            </a:endParaRPr>
          </a:p>
          <a:p>
            <a:pPr indent="-311150" lvl="1" marL="914400" rtl="0" algn="l">
              <a:lnSpc>
                <a:spcPct val="115000"/>
              </a:lnSpc>
              <a:spcBef>
                <a:spcPts val="0"/>
              </a:spcBef>
              <a:spcAft>
                <a:spcPts val="0"/>
              </a:spcAft>
              <a:buClr>
                <a:schemeClr val="dk1"/>
              </a:buClr>
              <a:buSzPts val="1300"/>
              <a:buAutoNum type="alphaLcPeriod"/>
            </a:pPr>
            <a:r>
              <a:rPr lang="en-US" sz="1600">
                <a:solidFill>
                  <a:schemeClr val="dk1"/>
                </a:solidFill>
              </a:rPr>
              <a:t>several ways to design the IPC interface, or to add a dummy driver which interfaces with the app, but ultimately each design is isomorphic</a:t>
            </a:r>
            <a:endParaRPr sz="1600">
              <a:solidFill>
                <a:schemeClr val="dk1"/>
              </a:solidFill>
            </a:endParaRPr>
          </a:p>
          <a:p>
            <a:pPr indent="-311150" lvl="1" marL="914400" rtl="0" algn="l">
              <a:lnSpc>
                <a:spcPct val="115000"/>
              </a:lnSpc>
              <a:spcBef>
                <a:spcPts val="0"/>
              </a:spcBef>
              <a:spcAft>
                <a:spcPts val="0"/>
              </a:spcAft>
              <a:buClr>
                <a:schemeClr val="dk1"/>
              </a:buClr>
              <a:buSzPts val="1300"/>
              <a:buAutoNum type="alphaLcPeriod"/>
            </a:pPr>
            <a:r>
              <a:rPr lang="en-US" sz="1600">
                <a:solidFill>
                  <a:schemeClr val="dk1"/>
                </a:solidFill>
              </a:rPr>
              <a:t>syscall and IPC overhead</a:t>
            </a:r>
            <a:endParaRPr sz="1600">
              <a:solidFill>
                <a:schemeClr val="dk1"/>
              </a:solidFill>
            </a:endParaRPr>
          </a:p>
          <a:p>
            <a:pPr indent="-311150" lvl="1" marL="914400" rtl="0" algn="l">
              <a:lnSpc>
                <a:spcPct val="115000"/>
              </a:lnSpc>
              <a:spcBef>
                <a:spcPts val="0"/>
              </a:spcBef>
              <a:spcAft>
                <a:spcPts val="0"/>
              </a:spcAft>
              <a:buClr>
                <a:schemeClr val="dk1"/>
              </a:buClr>
              <a:buSzPts val="1300"/>
              <a:buAutoNum type="alphaLcPeriod"/>
            </a:pPr>
            <a:r>
              <a:rPr lang="en-US" sz="1600">
                <a:solidFill>
                  <a:schemeClr val="dk1"/>
                </a:solidFill>
              </a:rPr>
              <a:t>no need to trust openthread code</a:t>
            </a:r>
            <a:endParaRPr sz="1600">
              <a:solidFill>
                <a:schemeClr val="dk1"/>
              </a:solidFill>
            </a:endParaRPr>
          </a:p>
          <a:p>
            <a:pPr indent="0" lvl="0" marL="0" rtl="0" algn="l">
              <a:spcBef>
                <a:spcPts val="1200"/>
              </a:spcBef>
              <a:spcAft>
                <a:spcPts val="0"/>
              </a:spcAft>
              <a:buNone/>
            </a:pPr>
            <a:r>
              <a:t/>
            </a:r>
            <a:endParaRPr sz="2600">
              <a:solidFill>
                <a:schemeClr val="dk2"/>
              </a:solidFill>
            </a:endParaRPr>
          </a:p>
        </p:txBody>
      </p:sp>
      <p:pic>
        <p:nvPicPr>
          <p:cNvPr id="356" name="Google Shape;356;p45"/>
          <p:cNvPicPr preferRelativeResize="0"/>
          <p:nvPr/>
        </p:nvPicPr>
        <p:blipFill rotWithShape="1">
          <a:blip r:embed="rId3">
            <a:alphaModFix/>
          </a:blip>
          <a:srcRect b="7587" l="0" r="19897" t="0"/>
          <a:stretch/>
        </p:blipFill>
        <p:spPr>
          <a:xfrm>
            <a:off x="7635850" y="-21237"/>
            <a:ext cx="4556152" cy="6900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Motivation</a:t>
            </a:r>
            <a:endParaRPr/>
          </a:p>
        </p:txBody>
      </p:sp>
      <p:pic>
        <p:nvPicPr>
          <p:cNvPr id="112" name="Google Shape;112;p19"/>
          <p:cNvPicPr preferRelativeResize="0"/>
          <p:nvPr/>
        </p:nvPicPr>
        <p:blipFill>
          <a:blip r:embed="rId3">
            <a:alphaModFix/>
          </a:blip>
          <a:stretch>
            <a:fillRect/>
          </a:stretch>
        </p:blipFill>
        <p:spPr>
          <a:xfrm>
            <a:off x="838201" y="1894150"/>
            <a:ext cx="3186301" cy="3308424"/>
          </a:xfrm>
          <a:prstGeom prst="rect">
            <a:avLst/>
          </a:prstGeom>
          <a:noFill/>
          <a:ln>
            <a:noFill/>
          </a:ln>
        </p:spPr>
      </p:pic>
      <p:pic>
        <p:nvPicPr>
          <p:cNvPr id="113" name="Google Shape;113;p19"/>
          <p:cNvPicPr preferRelativeResize="0"/>
          <p:nvPr/>
        </p:nvPicPr>
        <p:blipFill>
          <a:blip r:embed="rId4">
            <a:alphaModFix/>
          </a:blip>
          <a:stretch>
            <a:fillRect/>
          </a:stretch>
        </p:blipFill>
        <p:spPr>
          <a:xfrm>
            <a:off x="4617074" y="1894150"/>
            <a:ext cx="3126181" cy="3308425"/>
          </a:xfrm>
          <a:prstGeom prst="rect">
            <a:avLst/>
          </a:prstGeom>
          <a:noFill/>
          <a:ln>
            <a:noFill/>
          </a:ln>
        </p:spPr>
      </p:pic>
      <p:pic>
        <p:nvPicPr>
          <p:cNvPr id="114" name="Google Shape;114;p19"/>
          <p:cNvPicPr preferRelativeResize="0"/>
          <p:nvPr/>
        </p:nvPicPr>
        <p:blipFill>
          <a:blip r:embed="rId5">
            <a:alphaModFix/>
          </a:blip>
          <a:stretch>
            <a:fillRect/>
          </a:stretch>
        </p:blipFill>
        <p:spPr>
          <a:xfrm>
            <a:off x="8165603" y="2938751"/>
            <a:ext cx="3743325" cy="121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Stakeholders</a:t>
            </a:r>
            <a:endParaRPr/>
          </a:p>
        </p:txBody>
      </p:sp>
      <p:sp>
        <p:nvSpPr>
          <p:cNvPr id="363" name="Google Shape;363;p46"/>
          <p:cNvSpPr txBox="1"/>
          <p:nvPr/>
        </p:nvSpPr>
        <p:spPr>
          <a:xfrm>
            <a:off x="945125" y="1550000"/>
            <a:ext cx="10408800" cy="413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2400">
                <a:solidFill>
                  <a:schemeClr val="dk2"/>
                </a:solidFill>
              </a:rPr>
              <a:t>We knew there are three pillars we need to address and convince the maintainers we uphold:</a:t>
            </a:r>
            <a:endParaRPr sz="2400">
              <a:solidFill>
                <a:schemeClr val="dk2"/>
              </a:solidFill>
            </a:endParaRPr>
          </a:p>
          <a:p>
            <a:pPr indent="-298450" lvl="0" marL="457200" rtl="0" algn="l">
              <a:lnSpc>
                <a:spcPct val="115000"/>
              </a:lnSpc>
              <a:spcBef>
                <a:spcPts val="1200"/>
              </a:spcBef>
              <a:spcAft>
                <a:spcPts val="0"/>
              </a:spcAft>
              <a:buClr>
                <a:schemeClr val="dk1"/>
              </a:buClr>
              <a:buSzPts val="1100"/>
              <a:buChar char="●"/>
            </a:pPr>
            <a:r>
              <a:rPr lang="en-US" sz="2400">
                <a:solidFill>
                  <a:schemeClr val="dk2"/>
                </a:solidFill>
              </a:rPr>
              <a:t>Security</a:t>
            </a:r>
            <a:endParaRPr sz="2400">
              <a:solidFill>
                <a:schemeClr val="dk2"/>
              </a:solidFill>
            </a:endParaRPr>
          </a:p>
          <a:p>
            <a:pPr indent="-298450" lvl="0" marL="457200" rtl="0" algn="l">
              <a:lnSpc>
                <a:spcPct val="115000"/>
              </a:lnSpc>
              <a:spcBef>
                <a:spcPts val="0"/>
              </a:spcBef>
              <a:spcAft>
                <a:spcPts val="0"/>
              </a:spcAft>
              <a:buClr>
                <a:schemeClr val="dk1"/>
              </a:buClr>
              <a:buSzPts val="1100"/>
              <a:buChar char="●"/>
            </a:pPr>
            <a:r>
              <a:rPr lang="en-US" sz="2400">
                <a:solidFill>
                  <a:schemeClr val="dk2"/>
                </a:solidFill>
              </a:rPr>
              <a:t>Performance</a:t>
            </a:r>
            <a:endParaRPr sz="2400">
              <a:solidFill>
                <a:schemeClr val="dk2"/>
              </a:solidFill>
            </a:endParaRPr>
          </a:p>
          <a:p>
            <a:pPr indent="-298450" lvl="0" marL="457200" rtl="0" algn="l">
              <a:lnSpc>
                <a:spcPct val="115000"/>
              </a:lnSpc>
              <a:spcBef>
                <a:spcPts val="0"/>
              </a:spcBef>
              <a:spcAft>
                <a:spcPts val="0"/>
              </a:spcAft>
              <a:buClr>
                <a:schemeClr val="dk1"/>
              </a:buClr>
              <a:buSzPts val="1100"/>
              <a:buChar char="●"/>
            </a:pPr>
            <a:r>
              <a:rPr lang="en-US" sz="2400">
                <a:solidFill>
                  <a:schemeClr val="dk2"/>
                </a:solidFill>
              </a:rPr>
              <a:t>Efficient resource usage (flash)</a:t>
            </a:r>
            <a:endParaRPr sz="24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t/>
            </a:r>
            <a:endParaRPr sz="24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Pause before we dive into code</a:t>
            </a:r>
            <a:endParaRPr/>
          </a:p>
        </p:txBody>
      </p:sp>
      <p:sp>
        <p:nvSpPr>
          <p:cNvPr id="370" name="Google Shape;370;p47"/>
          <p:cNvSpPr txBox="1"/>
          <p:nvPr/>
        </p:nvSpPr>
        <p:spPr>
          <a:xfrm>
            <a:off x="945125" y="1550000"/>
            <a:ext cx="104088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We are going to start high level and go deep through </a:t>
            </a:r>
            <a:endParaRPr sz="2400">
              <a:solidFill>
                <a:schemeClr val="dk2"/>
              </a:solidFill>
            </a:endParaRPr>
          </a:p>
          <a:p>
            <a:pPr indent="0" lvl="0" marL="0" rtl="0" algn="l">
              <a:spcBef>
                <a:spcPts val="0"/>
              </a:spcBef>
              <a:spcAft>
                <a:spcPts val="0"/>
              </a:spcAft>
              <a:buNone/>
            </a:pPr>
            <a:r>
              <a:rPr lang="en-US" sz="2400">
                <a:solidFill>
                  <a:schemeClr val="dk2"/>
                </a:solidFill>
              </a:rPr>
              <a:t>userspace ⟶ drivers ⟶ OS ⟶ architecture ⟶ registers </a:t>
            </a:r>
            <a:endParaRPr sz="24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Outline</a:t>
            </a:r>
            <a:endParaRPr/>
          </a:p>
        </p:txBody>
      </p:sp>
      <p:sp>
        <p:nvSpPr>
          <p:cNvPr id="376" name="Google Shape;376;p48"/>
          <p:cNvSpPr txBox="1"/>
          <p:nvPr>
            <p:ph idx="1" type="body"/>
          </p:nvPr>
        </p:nvSpPr>
        <p:spPr>
          <a:xfrm>
            <a:off x="838200" y="1724477"/>
            <a:ext cx="10515600" cy="35076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50000"/>
              </a:lnSpc>
              <a:spcBef>
                <a:spcPts val="1000"/>
              </a:spcBef>
              <a:spcAft>
                <a:spcPts val="0"/>
              </a:spcAft>
              <a:buNone/>
            </a:pPr>
            <a:r>
              <a:rPr b="1" lang="en-US">
                <a:solidFill>
                  <a:srgbClr val="B7B7B7"/>
                </a:solidFill>
              </a:rPr>
              <a:t>Background</a:t>
            </a:r>
            <a:endParaRPr b="1"/>
          </a:p>
          <a:p>
            <a:pPr indent="0" lvl="0" marL="457200" rtl="0" algn="l">
              <a:lnSpc>
                <a:spcPct val="150000"/>
              </a:lnSpc>
              <a:spcBef>
                <a:spcPts val="1000"/>
              </a:spcBef>
              <a:spcAft>
                <a:spcPts val="0"/>
              </a:spcAft>
              <a:buNone/>
            </a:pPr>
            <a:r>
              <a:rPr lang="en-US">
                <a:solidFill>
                  <a:srgbClr val="B7B7B7"/>
                </a:solidFill>
              </a:rPr>
              <a:t>1. What is Tock OS</a:t>
            </a:r>
            <a:endParaRPr b="1"/>
          </a:p>
          <a:p>
            <a:pPr indent="0" lvl="0" marL="457200" rtl="0" algn="l">
              <a:lnSpc>
                <a:spcPct val="150000"/>
              </a:lnSpc>
              <a:spcBef>
                <a:spcPts val="1000"/>
              </a:spcBef>
              <a:spcAft>
                <a:spcPts val="0"/>
              </a:spcAft>
              <a:buNone/>
            </a:pPr>
            <a:r>
              <a:rPr lang="en-US">
                <a:solidFill>
                  <a:srgbClr val="B7B7B7"/>
                </a:solidFill>
              </a:rPr>
              <a:t>2. What is Thread</a:t>
            </a:r>
            <a:endParaRPr>
              <a:solidFill>
                <a:srgbClr val="B7B7B7"/>
              </a:solidFill>
            </a:endParaRPr>
          </a:p>
          <a:p>
            <a:pPr indent="0" lvl="0" marL="0" rtl="0" algn="l">
              <a:lnSpc>
                <a:spcPct val="150000"/>
              </a:lnSpc>
              <a:spcBef>
                <a:spcPts val="1000"/>
              </a:spcBef>
              <a:spcAft>
                <a:spcPts val="0"/>
              </a:spcAft>
              <a:buNone/>
            </a:pPr>
            <a:r>
              <a:rPr b="1" lang="en-US">
                <a:solidFill>
                  <a:schemeClr val="dk1"/>
                </a:solidFill>
              </a:rPr>
              <a:t>A Deep Dive into bringing OpenThead to Tock</a:t>
            </a:r>
            <a:endParaRPr b="1">
              <a:solidFill>
                <a:schemeClr val="dk1"/>
              </a:solidFill>
            </a:endParaRPr>
          </a:p>
          <a:p>
            <a:pPr indent="457200" lvl="0" marL="0" rtl="0" algn="l">
              <a:lnSpc>
                <a:spcPct val="150000"/>
              </a:lnSpc>
              <a:spcBef>
                <a:spcPts val="1000"/>
              </a:spcBef>
              <a:spcAft>
                <a:spcPts val="0"/>
              </a:spcAft>
              <a:buNone/>
            </a:pPr>
            <a:r>
              <a:rPr lang="en-US">
                <a:solidFill>
                  <a:srgbClr val="B7B7B7"/>
                </a:solidFill>
              </a:rPr>
              <a:t>3. Architecture Design</a:t>
            </a:r>
            <a:endParaRPr b="1">
              <a:solidFill>
                <a:schemeClr val="dk1"/>
              </a:solidFill>
            </a:endParaRPr>
          </a:p>
          <a:p>
            <a:pPr indent="457200" lvl="0" marL="0" rtl="0" algn="l">
              <a:lnSpc>
                <a:spcPct val="150000"/>
              </a:lnSpc>
              <a:spcBef>
                <a:spcPts val="1000"/>
              </a:spcBef>
              <a:spcAft>
                <a:spcPts val="0"/>
              </a:spcAft>
              <a:buNone/>
            </a:pPr>
            <a:r>
              <a:rPr b="1" lang="en-US">
                <a:solidFill>
                  <a:schemeClr val="dk1"/>
                </a:solidFill>
              </a:rPr>
              <a:t>4. Implementation Challenges</a:t>
            </a:r>
            <a:endParaRPr b="1">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p:nvPr/>
        </p:nvSpPr>
        <p:spPr>
          <a:xfrm>
            <a:off x="2716050" y="1197700"/>
            <a:ext cx="8978100" cy="559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49"/>
          <p:cNvSpPr txBox="1"/>
          <p:nvPr>
            <p:ph idx="4294967295" type="title"/>
          </p:nvPr>
        </p:nvSpPr>
        <p:spPr>
          <a:xfrm>
            <a:off x="457200" y="288926"/>
            <a:ext cx="10515600" cy="1083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User Interface</a:t>
            </a:r>
            <a:endParaRPr/>
          </a:p>
        </p:txBody>
      </p:sp>
      <p:pic>
        <p:nvPicPr>
          <p:cNvPr id="384" name="Google Shape;384;p49"/>
          <p:cNvPicPr preferRelativeResize="0"/>
          <p:nvPr/>
        </p:nvPicPr>
        <p:blipFill>
          <a:blip r:embed="rId3">
            <a:alphaModFix/>
          </a:blip>
          <a:stretch>
            <a:fillRect/>
          </a:stretch>
        </p:blipFill>
        <p:spPr>
          <a:xfrm>
            <a:off x="3390687" y="1677501"/>
            <a:ext cx="7317476" cy="1253300"/>
          </a:xfrm>
          <a:prstGeom prst="rect">
            <a:avLst/>
          </a:prstGeom>
          <a:noFill/>
          <a:ln>
            <a:noFill/>
          </a:ln>
        </p:spPr>
      </p:pic>
      <p:pic>
        <p:nvPicPr>
          <p:cNvPr id="385" name="Google Shape;385;p49"/>
          <p:cNvPicPr preferRelativeResize="0"/>
          <p:nvPr/>
        </p:nvPicPr>
        <p:blipFill>
          <a:blip r:embed="rId4">
            <a:alphaModFix/>
          </a:blip>
          <a:stretch>
            <a:fillRect/>
          </a:stretch>
        </p:blipFill>
        <p:spPr>
          <a:xfrm>
            <a:off x="3819450" y="3537100"/>
            <a:ext cx="6637775" cy="3026199"/>
          </a:xfrm>
          <a:prstGeom prst="rect">
            <a:avLst/>
          </a:prstGeom>
          <a:noFill/>
          <a:ln>
            <a:noFill/>
          </a:ln>
        </p:spPr>
      </p:pic>
      <p:sp>
        <p:nvSpPr>
          <p:cNvPr id="386" name="Google Shape;386;p49"/>
          <p:cNvSpPr/>
          <p:nvPr/>
        </p:nvSpPr>
        <p:spPr>
          <a:xfrm>
            <a:off x="-150900" y="3310725"/>
            <a:ext cx="4074000" cy="612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IPC</a:t>
            </a:r>
            <a:endParaRPr b="1" sz="2400"/>
          </a:p>
        </p:txBody>
      </p:sp>
      <p:sp>
        <p:nvSpPr>
          <p:cNvPr id="387" name="Google Shape;387;p49"/>
          <p:cNvSpPr txBox="1"/>
          <p:nvPr/>
        </p:nvSpPr>
        <p:spPr>
          <a:xfrm>
            <a:off x="5337138" y="697900"/>
            <a:ext cx="36024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OpenThread Process</a:t>
            </a:r>
            <a:endParaRPr b="1" sz="2400">
              <a:solidFill>
                <a:schemeClr val="dk2"/>
              </a:solidFill>
            </a:endParaRPr>
          </a:p>
        </p:txBody>
      </p:sp>
      <p:sp>
        <p:nvSpPr>
          <p:cNvPr id="388" name="Google Shape;388;p49"/>
          <p:cNvSpPr txBox="1"/>
          <p:nvPr/>
        </p:nvSpPr>
        <p:spPr>
          <a:xfrm>
            <a:off x="3295938" y="1234000"/>
            <a:ext cx="36024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Register IPC Service</a:t>
            </a:r>
            <a:endParaRPr b="1" sz="2400">
              <a:solidFill>
                <a:schemeClr val="dk2"/>
              </a:solidFill>
            </a:endParaRPr>
          </a:p>
        </p:txBody>
      </p:sp>
      <p:sp>
        <p:nvSpPr>
          <p:cNvPr id="389" name="Google Shape;389;p49"/>
          <p:cNvSpPr txBox="1"/>
          <p:nvPr/>
        </p:nvSpPr>
        <p:spPr>
          <a:xfrm>
            <a:off x="3736913" y="3084750"/>
            <a:ext cx="36024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IPC Callback</a:t>
            </a:r>
            <a:endParaRPr b="1" sz="2400">
              <a:solidFill>
                <a:schemeClr val="dk2"/>
              </a:solidFill>
            </a:endParaRPr>
          </a:p>
        </p:txBody>
      </p:sp>
      <p:sp>
        <p:nvSpPr>
          <p:cNvPr id="390" name="Google Shape;390;p49"/>
          <p:cNvSpPr/>
          <p:nvPr/>
        </p:nvSpPr>
        <p:spPr>
          <a:xfrm>
            <a:off x="273501" y="3678950"/>
            <a:ext cx="1113000" cy="99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Payload</a:t>
            </a:r>
            <a:endParaRPr/>
          </a:p>
        </p:txBody>
      </p:sp>
      <p:sp>
        <p:nvSpPr>
          <p:cNvPr id="391" name="Google Shape;391;p49"/>
          <p:cNvSpPr/>
          <p:nvPr/>
        </p:nvSpPr>
        <p:spPr>
          <a:xfrm>
            <a:off x="386011" y="4025725"/>
            <a:ext cx="1113000" cy="99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Payload</a:t>
            </a:r>
            <a:endParaRPr/>
          </a:p>
        </p:txBody>
      </p:sp>
      <p:sp>
        <p:nvSpPr>
          <p:cNvPr id="392" name="Google Shape;392;p49"/>
          <p:cNvSpPr/>
          <p:nvPr/>
        </p:nvSpPr>
        <p:spPr>
          <a:xfrm>
            <a:off x="528209" y="4333879"/>
            <a:ext cx="1113000" cy="99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Payload</a:t>
            </a:r>
            <a:endParaRPr/>
          </a:p>
        </p:txBody>
      </p:sp>
      <p:sp>
        <p:nvSpPr>
          <p:cNvPr id="393" name="Google Shape;393;p49"/>
          <p:cNvSpPr/>
          <p:nvPr/>
        </p:nvSpPr>
        <p:spPr>
          <a:xfrm>
            <a:off x="692656" y="4645070"/>
            <a:ext cx="1113000" cy="99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Payload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800"/>
                                        <p:tgtEl>
                                          <p:spTgt spid="390"/>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2" presetSubtype="8">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400"/>
                                        <p:tgtEl>
                                          <p:spTgt spid="391"/>
                                        </p:tgtEl>
                                        <p:attrNameLst>
                                          <p:attrName>ppt_x</p:attrName>
                                        </p:attrNameLst>
                                      </p:cBhvr>
                                      <p:tavLst>
                                        <p:tav fmla="" tm="0">
                                          <p:val>
                                            <p:strVal val="#ppt_x-1"/>
                                          </p:val>
                                        </p:tav>
                                        <p:tav fmla="" tm="100000">
                                          <p:val>
                                            <p:strVal val="#ppt_x"/>
                                          </p:val>
                                        </p:tav>
                                      </p:tavLst>
                                    </p:anim>
                                  </p:childTnLst>
                                </p:cTn>
                              </p:par>
                            </p:childTnLst>
                          </p:cTn>
                        </p:par>
                        <p:par>
                          <p:cTn fill="hold">
                            <p:stCondLst>
                              <p:cond delay="1200"/>
                            </p:stCondLst>
                            <p:childTnLst>
                              <p:par>
                                <p:cTn fill="hold" nodeType="afterEffect" presetClass="entr" presetID="2" presetSubtype="8">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300"/>
                                        <p:tgtEl>
                                          <p:spTgt spid="39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Platform files</a:t>
            </a:r>
            <a:endParaRPr/>
          </a:p>
        </p:txBody>
      </p:sp>
      <p:sp>
        <p:nvSpPr>
          <p:cNvPr id="400" name="Google Shape;400;p50"/>
          <p:cNvSpPr txBox="1"/>
          <p:nvPr/>
        </p:nvSpPr>
        <p:spPr>
          <a:xfrm>
            <a:off x="945125" y="1550000"/>
            <a:ext cx="5241300" cy="4139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Char char="●"/>
            </a:pPr>
            <a:r>
              <a:rPr lang="en-US" sz="2400">
                <a:solidFill>
                  <a:schemeClr val="dk2"/>
                </a:solidFill>
              </a:rPr>
              <a:t>Need to implement their headers</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Go from high level function such as modifying radio state to the exact registers to write</a:t>
            </a:r>
            <a:endParaRPr sz="2400">
              <a:solidFill>
                <a:schemeClr val="dk2"/>
              </a:solidFill>
            </a:endParaRPr>
          </a:p>
        </p:txBody>
      </p:sp>
      <p:pic>
        <p:nvPicPr>
          <p:cNvPr id="401" name="Google Shape;401;p50"/>
          <p:cNvPicPr preferRelativeResize="0"/>
          <p:nvPr/>
        </p:nvPicPr>
        <p:blipFill>
          <a:blip r:embed="rId3">
            <a:alphaModFix/>
          </a:blip>
          <a:stretch>
            <a:fillRect/>
          </a:stretch>
        </p:blipFill>
        <p:spPr>
          <a:xfrm>
            <a:off x="6267451" y="1448425"/>
            <a:ext cx="5505377" cy="3411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1"/>
          <p:cNvSpPr txBox="1"/>
          <p:nvPr>
            <p:ph type="title"/>
          </p:nvPr>
        </p:nvSpPr>
        <p:spPr>
          <a:xfrm>
            <a:off x="1676400" y="2887351"/>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a:t>
            </a:r>
            <a:endParaRPr/>
          </a:p>
        </p:txBody>
      </p:sp>
      <p:pic>
        <p:nvPicPr>
          <p:cNvPr id="408" name="Google Shape;408;p51"/>
          <p:cNvPicPr preferRelativeResize="0"/>
          <p:nvPr/>
        </p:nvPicPr>
        <p:blipFill>
          <a:blip r:embed="rId3">
            <a:alphaModFix/>
          </a:blip>
          <a:stretch>
            <a:fillRect/>
          </a:stretch>
        </p:blipFill>
        <p:spPr>
          <a:xfrm>
            <a:off x="3543494" y="0"/>
            <a:ext cx="8648510" cy="68579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838200" y="365125"/>
            <a:ext cx="66864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It works…?</a:t>
            </a:r>
            <a:endParaRPr/>
          </a:p>
        </p:txBody>
      </p:sp>
      <p:sp>
        <p:nvSpPr>
          <p:cNvPr id="415" name="Google Shape;415;p52"/>
          <p:cNvSpPr txBox="1"/>
          <p:nvPr/>
        </p:nvSpPr>
        <p:spPr>
          <a:xfrm>
            <a:off x="945125" y="1550000"/>
            <a:ext cx="65796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rgbClr val="4BA2DA"/>
                </a:solidFill>
                <a:latin typeface="Calibri"/>
                <a:ea typeface="Calibri"/>
                <a:cs typeface="Calibri"/>
                <a:sym typeface="Calibri"/>
              </a:rPr>
              <a:t>Test joining mesh net with reference implementation</a:t>
            </a:r>
            <a:endParaRPr b="1" sz="2200">
              <a:solidFill>
                <a:srgbClr val="4BA2DA"/>
              </a:solidFill>
              <a:latin typeface="Calibri"/>
              <a:ea typeface="Calibri"/>
              <a:cs typeface="Calibri"/>
              <a:sym typeface="Calibri"/>
            </a:endParaRPr>
          </a:p>
          <a:p>
            <a:pPr indent="0" lvl="0" marL="0" rtl="0" algn="l">
              <a:spcBef>
                <a:spcPts val="0"/>
              </a:spcBef>
              <a:spcAft>
                <a:spcPts val="0"/>
              </a:spcAft>
              <a:buNone/>
            </a:pPr>
            <a:r>
              <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misbehavior after a few minutes of testing</a:t>
            </a:r>
            <a:endParaRPr sz="2400">
              <a:solidFill>
                <a:schemeClr val="dk2"/>
              </a:solidFill>
            </a:endParaRPr>
          </a:p>
        </p:txBody>
      </p:sp>
      <p:pic>
        <p:nvPicPr>
          <p:cNvPr id="416" name="Google Shape;416;p52"/>
          <p:cNvPicPr preferRelativeResize="0"/>
          <p:nvPr/>
        </p:nvPicPr>
        <p:blipFill>
          <a:blip r:embed="rId3">
            <a:alphaModFix/>
          </a:blip>
          <a:stretch>
            <a:fillRect/>
          </a:stretch>
        </p:blipFill>
        <p:spPr>
          <a:xfrm>
            <a:off x="7579250" y="365125"/>
            <a:ext cx="3878101" cy="55340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53"/>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Timer architecture diagram, layers</a:t>
            </a:r>
            <a:endParaRPr/>
          </a:p>
        </p:txBody>
      </p:sp>
      <p:sp>
        <p:nvSpPr>
          <p:cNvPr id="423" name="Google Shape;423;p53"/>
          <p:cNvSpPr txBox="1"/>
          <p:nvPr/>
        </p:nvSpPr>
        <p:spPr>
          <a:xfrm>
            <a:off x="945125" y="1550000"/>
            <a:ext cx="104088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4"/>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crashes, timer?</a:t>
            </a:r>
            <a:endParaRPr/>
          </a:p>
        </p:txBody>
      </p:sp>
      <p:sp>
        <p:nvSpPr>
          <p:cNvPr id="430" name="Google Shape;430;p54"/>
          <p:cNvSpPr txBox="1"/>
          <p:nvPr/>
        </p:nvSpPr>
        <p:spPr>
          <a:xfrm>
            <a:off x="945125" y="1550000"/>
            <a:ext cx="10408800" cy="4139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AutoNum type="arabicPeriod"/>
            </a:pPr>
            <a:r>
              <a:rPr lang="en-US" sz="2400">
                <a:solidFill>
                  <a:schemeClr val="dk2"/>
                </a:solidFill>
              </a:rPr>
              <a:t>crash at 30 sec due to 24 bit overflow (what is prescaler, precision and energy tradeoff, interrupt at wrong time)</a:t>
            </a:r>
            <a:endParaRPr sz="2400">
              <a:solidFill>
                <a:schemeClr val="dk2"/>
              </a:solidFill>
            </a:endParaRPr>
          </a:p>
          <a:p>
            <a:pPr indent="0" lvl="0" marL="457200" rtl="0" algn="l">
              <a:spcBef>
                <a:spcPts val="0"/>
              </a:spcBef>
              <a:spcAft>
                <a:spcPts val="0"/>
              </a:spcAft>
              <a:buNone/>
            </a:pPr>
            <a:r>
              <a:t/>
            </a:r>
            <a:endParaRPr sz="2400">
              <a:solidFill>
                <a:schemeClr val="dk2"/>
              </a:solidFill>
            </a:endParaRPr>
          </a:p>
          <a:p>
            <a:pPr indent="-381000" lvl="0" marL="457200" rtl="0" algn="l">
              <a:spcBef>
                <a:spcPts val="0"/>
              </a:spcBef>
              <a:spcAft>
                <a:spcPts val="0"/>
              </a:spcAft>
              <a:buClr>
                <a:schemeClr val="dk2"/>
              </a:buClr>
              <a:buSzPts val="2400"/>
              <a:buAutoNum type="arabicPeriod"/>
            </a:pPr>
            <a:r>
              <a:rPr lang="en-US" sz="2400">
                <a:solidFill>
                  <a:schemeClr val="dk2"/>
                </a:solidFill>
              </a:rPr>
              <a:t>crash at 7 min due to 32 bit overflow (incorrect)</a:t>
            </a:r>
            <a:endParaRPr sz="2400">
              <a:solidFill>
                <a:schemeClr val="dk2"/>
              </a:solidFill>
            </a:endParaRPr>
          </a:p>
          <a:p>
            <a:pPr indent="0" lvl="0" marL="457200" rtl="0" algn="l">
              <a:spcBef>
                <a:spcPts val="0"/>
              </a:spcBef>
              <a:spcAft>
                <a:spcPts val="0"/>
              </a:spcAft>
              <a:buNone/>
            </a:pPr>
            <a:r>
              <a:t/>
            </a:r>
            <a:endParaRPr sz="2400">
              <a:solidFill>
                <a:schemeClr val="dk2"/>
              </a:solidFill>
            </a:endParaRPr>
          </a:p>
          <a:p>
            <a:pPr indent="-381000" lvl="0" marL="457200" rtl="0" algn="l">
              <a:spcBef>
                <a:spcPts val="0"/>
              </a:spcBef>
              <a:spcAft>
                <a:spcPts val="0"/>
              </a:spcAft>
              <a:buClr>
                <a:schemeClr val="dk2"/>
              </a:buClr>
              <a:buSzPts val="2400"/>
              <a:buAutoNum type="arabicPeriod"/>
            </a:pPr>
            <a:r>
              <a:rPr lang="en-US" sz="2400">
                <a:solidFill>
                  <a:schemeClr val="dk2"/>
                </a:solidFill>
              </a:rPr>
              <a:t>crash at [7min, inf) by bounding error manually</a:t>
            </a:r>
            <a:endParaRPr sz="2400">
              <a:solidFill>
                <a:schemeClr val="dk2"/>
              </a:solidFill>
            </a:endParaRPr>
          </a:p>
          <a:p>
            <a:pPr indent="0" lvl="0" marL="457200" rtl="0" algn="l">
              <a:spcBef>
                <a:spcPts val="0"/>
              </a:spcBef>
              <a:spcAft>
                <a:spcPts val="0"/>
              </a:spcAft>
              <a:buNone/>
            </a:pPr>
            <a:r>
              <a:t/>
            </a:r>
            <a:endParaRPr sz="2400">
              <a:solidFill>
                <a:schemeClr val="dk2"/>
              </a:solidFill>
            </a:endParaRPr>
          </a:p>
          <a:p>
            <a:pPr indent="-381000" lvl="0" marL="457200" rtl="0" algn="l">
              <a:spcBef>
                <a:spcPts val="0"/>
              </a:spcBef>
              <a:spcAft>
                <a:spcPts val="0"/>
              </a:spcAft>
              <a:buClr>
                <a:schemeClr val="dk2"/>
              </a:buClr>
              <a:buSzPts val="2400"/>
              <a:buAutoNum type="arabicPeriod"/>
            </a:pPr>
            <a:r>
              <a:rPr lang="en-US" sz="2400">
                <a:solidFill>
                  <a:schemeClr val="dk2"/>
                </a:solidFill>
              </a:rPr>
              <a:t>no crashes ever by formal verification</a:t>
            </a:r>
            <a:endParaRPr sz="24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5"/>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Bug 1</a:t>
            </a:r>
            <a:endParaRPr/>
          </a:p>
        </p:txBody>
      </p:sp>
      <p:sp>
        <p:nvSpPr>
          <p:cNvPr id="437" name="Google Shape;437;p55"/>
          <p:cNvSpPr txBox="1"/>
          <p:nvPr/>
        </p:nvSpPr>
        <p:spPr>
          <a:xfrm>
            <a:off x="945125" y="1550000"/>
            <a:ext cx="104088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crash at 30 sec due to 24 bit overflow (what is prescaler, precision and energy tradeoff, interrupt at wrong time)</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1202250" y="2944700"/>
            <a:ext cx="9787500" cy="7749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2"/>
                </a:solidFill>
              </a:rPr>
              <a:t>E</a:t>
            </a:r>
            <a:r>
              <a:rPr lang="en-US" sz="2400">
                <a:solidFill>
                  <a:schemeClr val="dk2"/>
                </a:solidFill>
              </a:rPr>
              <a:t>mbedded devices are ubiquitous and insecure. </a:t>
            </a:r>
            <a:endParaRPr sz="1800">
              <a:solidFill>
                <a:schemeClr val="dk2"/>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Github issues</a:t>
            </a:r>
            <a:endParaRPr/>
          </a:p>
        </p:txBody>
      </p:sp>
      <p:sp>
        <p:nvSpPr>
          <p:cNvPr id="444" name="Google Shape;444;p56"/>
          <p:cNvSpPr txBox="1"/>
          <p:nvPr/>
        </p:nvSpPr>
        <p:spPr>
          <a:xfrm>
            <a:off x="173475" y="1497300"/>
            <a:ext cx="47985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IBM Plex Mono"/>
                <a:ea typeface="IBM Plex Mono"/>
                <a:cs typeface="IBM Plex Mono"/>
                <a:sym typeface="IBM Plex Mono"/>
              </a:rPr>
              <a:t>The client should not assume anything about the underlying clock used by an implementation other than that it is running at sufficient frequency to deliver at least </a:t>
            </a:r>
            <a:r>
              <a:rPr b="1" lang="en-US">
                <a:latin typeface="IBM Plex Mono"/>
                <a:ea typeface="IBM Plex Mono"/>
                <a:cs typeface="IBM Plex Mono"/>
                <a:sym typeface="IBM Plex Mono"/>
              </a:rPr>
              <a:t>millisecond granularity </a:t>
            </a:r>
            <a:r>
              <a:rPr lang="en-US">
                <a:latin typeface="IBM Plex Mono"/>
                <a:ea typeface="IBM Plex Mono"/>
                <a:cs typeface="IBM Plex Mono"/>
                <a:sym typeface="IBM Plex Mono"/>
              </a:rPr>
              <a:t>and that it is a 32-bit clock (i.e. it will </a:t>
            </a:r>
            <a:r>
              <a:rPr b="1" lang="en-US">
                <a:latin typeface="IBM Plex Mono"/>
                <a:ea typeface="IBM Plex Mono"/>
                <a:cs typeface="IBM Plex Mono"/>
                <a:sym typeface="IBM Plex Mono"/>
              </a:rPr>
              <a:t>wrap at 2^32</a:t>
            </a:r>
            <a:r>
              <a:rPr lang="en-US">
                <a:latin typeface="IBM Plex Mono"/>
                <a:ea typeface="IBM Plex Mono"/>
                <a:cs typeface="IBM Plex Mono"/>
                <a:sym typeface="IBM Plex Mono"/>
              </a:rPr>
              <a:t> clock ticks).</a:t>
            </a:r>
            <a:endParaRPr>
              <a:latin typeface="IBM Plex Mono"/>
              <a:ea typeface="IBM Plex Mono"/>
              <a:cs typeface="IBM Plex Mono"/>
              <a:sym typeface="IBM Plex Mon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2400">
              <a:solidFill>
                <a:schemeClr val="dk2"/>
              </a:solidFill>
            </a:endParaRPr>
          </a:p>
        </p:txBody>
      </p:sp>
      <p:sp>
        <p:nvSpPr>
          <p:cNvPr id="445" name="Google Shape;445;p56"/>
          <p:cNvSpPr/>
          <p:nvPr/>
        </p:nvSpPr>
        <p:spPr>
          <a:xfrm>
            <a:off x="5048250" y="2066925"/>
            <a:ext cx="6162600" cy="77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 name="Google Shape;446;p56"/>
          <p:cNvSpPr txBox="1"/>
          <p:nvPr/>
        </p:nvSpPr>
        <p:spPr>
          <a:xfrm>
            <a:off x="5067300" y="1571625"/>
            <a:ext cx="61626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31                   23                                         0</a:t>
            </a:r>
            <a:endParaRPr sz="2400">
              <a:solidFill>
                <a:schemeClr val="dk2"/>
              </a:solidFill>
            </a:endParaRPr>
          </a:p>
        </p:txBody>
      </p:sp>
      <p:sp>
        <p:nvSpPr>
          <p:cNvPr id="447" name="Google Shape;447;p56"/>
          <p:cNvSpPr/>
          <p:nvPr/>
        </p:nvSpPr>
        <p:spPr>
          <a:xfrm>
            <a:off x="7307550" y="3181350"/>
            <a:ext cx="3903300" cy="77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56"/>
          <p:cNvSpPr txBox="1"/>
          <p:nvPr/>
        </p:nvSpPr>
        <p:spPr>
          <a:xfrm>
            <a:off x="6365725" y="4583325"/>
            <a:ext cx="3348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overflows early!</a:t>
            </a:r>
            <a:endParaRPr sz="2400">
              <a:solidFill>
                <a:schemeClr val="dk2"/>
              </a:solidFill>
            </a:endParaRPr>
          </a:p>
        </p:txBody>
      </p:sp>
      <p:sp>
        <p:nvSpPr>
          <p:cNvPr id="449" name="Google Shape;449;p56"/>
          <p:cNvSpPr/>
          <p:nvPr/>
        </p:nvSpPr>
        <p:spPr>
          <a:xfrm>
            <a:off x="7073025" y="3994575"/>
            <a:ext cx="339600" cy="579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7"/>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Kernel hack fix</a:t>
            </a:r>
            <a:endParaRPr/>
          </a:p>
        </p:txBody>
      </p:sp>
      <p:sp>
        <p:nvSpPr>
          <p:cNvPr id="456" name="Google Shape;456;p57"/>
          <p:cNvSpPr txBox="1"/>
          <p:nvPr/>
        </p:nvSpPr>
        <p:spPr>
          <a:xfrm>
            <a:off x="935600" y="1578575"/>
            <a:ext cx="49317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Must conform to the kernel ABI</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timers haven’t changed since v1</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Must be</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hardware agnostic</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architecture agnostic</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no regressions in user programs</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pic>
        <p:nvPicPr>
          <p:cNvPr id="457" name="Google Shape;457;p57"/>
          <p:cNvPicPr preferRelativeResize="0"/>
          <p:nvPr/>
        </p:nvPicPr>
        <p:blipFill>
          <a:blip r:embed="rId3">
            <a:alphaModFix/>
          </a:blip>
          <a:stretch>
            <a:fillRect/>
          </a:stretch>
        </p:blipFill>
        <p:spPr>
          <a:xfrm>
            <a:off x="5991125" y="1248401"/>
            <a:ext cx="6010373" cy="3498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8"/>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Bug 2</a:t>
            </a:r>
            <a:endParaRPr/>
          </a:p>
        </p:txBody>
      </p:sp>
      <p:sp>
        <p:nvSpPr>
          <p:cNvPr id="464" name="Google Shape;464;p58"/>
          <p:cNvSpPr txBox="1"/>
          <p:nvPr/>
        </p:nvSpPr>
        <p:spPr>
          <a:xfrm>
            <a:off x="945125" y="1550000"/>
            <a:ext cx="104088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dk2"/>
                </a:solidFill>
              </a:rPr>
              <a:t>crash at 7 min due to 32 bit overflow (incorrect)</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9"/>
          <p:cNvSpPr txBox="1"/>
          <p:nvPr>
            <p:ph type="title"/>
          </p:nvPr>
        </p:nvSpPr>
        <p:spPr>
          <a:xfrm>
            <a:off x="838200" y="365125"/>
            <a:ext cx="5678400" cy="10833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Timers work by virtualizing a linked list</a:t>
            </a:r>
            <a:endParaRPr/>
          </a:p>
        </p:txBody>
      </p:sp>
      <p:pic>
        <p:nvPicPr>
          <p:cNvPr id="471" name="Google Shape;471;p59"/>
          <p:cNvPicPr preferRelativeResize="0"/>
          <p:nvPr/>
        </p:nvPicPr>
        <p:blipFill>
          <a:blip r:embed="rId3">
            <a:alphaModFix/>
          </a:blip>
          <a:stretch>
            <a:fillRect/>
          </a:stretch>
        </p:blipFill>
        <p:spPr>
          <a:xfrm>
            <a:off x="6423475" y="0"/>
            <a:ext cx="5768524" cy="5960199"/>
          </a:xfrm>
          <a:prstGeom prst="rect">
            <a:avLst/>
          </a:prstGeom>
          <a:noFill/>
          <a:ln>
            <a:noFill/>
          </a:ln>
        </p:spPr>
      </p:pic>
      <p:sp>
        <p:nvSpPr>
          <p:cNvPr id="472" name="Google Shape;472;p59"/>
          <p:cNvSpPr txBox="1"/>
          <p:nvPr/>
        </p:nvSpPr>
        <p:spPr>
          <a:xfrm>
            <a:off x="179200" y="7676575"/>
            <a:ext cx="4649400" cy="29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10  -&gt; 11 -&gt; 1000 -&gt; </a:t>
            </a:r>
            <a:endParaRPr sz="24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0"/>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2 cases</a:t>
            </a:r>
            <a:endParaRPr/>
          </a:p>
        </p:txBody>
      </p:sp>
      <p:pic>
        <p:nvPicPr>
          <p:cNvPr id="479" name="Google Shape;479;p60"/>
          <p:cNvPicPr preferRelativeResize="0"/>
          <p:nvPr/>
        </p:nvPicPr>
        <p:blipFill>
          <a:blip r:embed="rId3">
            <a:alphaModFix/>
          </a:blip>
          <a:stretch>
            <a:fillRect/>
          </a:stretch>
        </p:blipFill>
        <p:spPr>
          <a:xfrm>
            <a:off x="3302275" y="582301"/>
            <a:ext cx="7745992" cy="5104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1"/>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timer interrupt</a:t>
            </a:r>
            <a:endParaRPr/>
          </a:p>
        </p:txBody>
      </p:sp>
      <p:pic>
        <p:nvPicPr>
          <p:cNvPr id="486" name="Google Shape;486;p61"/>
          <p:cNvPicPr preferRelativeResize="0"/>
          <p:nvPr/>
        </p:nvPicPr>
        <p:blipFill>
          <a:blip r:embed="rId3">
            <a:alphaModFix/>
          </a:blip>
          <a:stretch>
            <a:fillRect/>
          </a:stretch>
        </p:blipFill>
        <p:spPr>
          <a:xfrm>
            <a:off x="4424500" y="535151"/>
            <a:ext cx="7530804" cy="51047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2"/>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 overflow</a:t>
            </a:r>
            <a:endParaRPr/>
          </a:p>
        </p:txBody>
      </p:sp>
      <p:pic>
        <p:nvPicPr>
          <p:cNvPr id="493" name="Google Shape;493;p62"/>
          <p:cNvPicPr preferRelativeResize="0"/>
          <p:nvPr/>
        </p:nvPicPr>
        <p:blipFill>
          <a:blip r:embed="rId3">
            <a:alphaModFix/>
          </a:blip>
          <a:stretch>
            <a:fillRect/>
          </a:stretch>
        </p:blipFill>
        <p:spPr>
          <a:xfrm>
            <a:off x="4349050" y="544601"/>
            <a:ext cx="7745992" cy="5104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3"/>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Bug 3</a:t>
            </a:r>
            <a:endParaRPr/>
          </a:p>
        </p:txBody>
      </p:sp>
      <p:sp>
        <p:nvSpPr>
          <p:cNvPr id="500" name="Google Shape;500;p63"/>
          <p:cNvSpPr txBox="1"/>
          <p:nvPr/>
        </p:nvSpPr>
        <p:spPr>
          <a:xfrm>
            <a:off x="945125" y="1550000"/>
            <a:ext cx="104088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dk2"/>
                </a:solidFill>
              </a:rPr>
              <a:t>crash at [7min, inf) by bounding error provably</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4"/>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Correctness is hard!</a:t>
            </a:r>
            <a:endParaRPr/>
          </a:p>
        </p:txBody>
      </p:sp>
      <p:sp>
        <p:nvSpPr>
          <p:cNvPr id="507" name="Google Shape;507;p64"/>
          <p:cNvSpPr txBox="1"/>
          <p:nvPr/>
        </p:nvSpPr>
        <p:spPr>
          <a:xfrm>
            <a:off x="945125" y="1550000"/>
            <a:ext cx="47793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Lots of informal specification in comments</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Deal with interleaved execution, race conditions, data structure corruption, worst case execution bounding</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pic>
        <p:nvPicPr>
          <p:cNvPr id="508" name="Google Shape;508;p64"/>
          <p:cNvPicPr preferRelativeResize="0"/>
          <p:nvPr/>
        </p:nvPicPr>
        <p:blipFill>
          <a:blip r:embed="rId3">
            <a:alphaModFix/>
          </a:blip>
          <a:stretch>
            <a:fillRect/>
          </a:stretch>
        </p:blipFill>
        <p:spPr>
          <a:xfrm>
            <a:off x="6029891" y="0"/>
            <a:ext cx="6056768" cy="6858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5"/>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Proved upper bound of timer error</a:t>
            </a:r>
            <a:endParaRPr/>
          </a:p>
        </p:txBody>
      </p:sp>
      <p:pic>
        <p:nvPicPr>
          <p:cNvPr id="515" name="Google Shape;515;p65"/>
          <p:cNvPicPr preferRelativeResize="0"/>
          <p:nvPr/>
        </p:nvPicPr>
        <p:blipFill>
          <a:blip r:embed="rId3">
            <a:alphaModFix/>
          </a:blip>
          <a:stretch>
            <a:fillRect/>
          </a:stretch>
        </p:blipFill>
        <p:spPr>
          <a:xfrm>
            <a:off x="341025" y="2308126"/>
            <a:ext cx="11077575" cy="280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p:nvPr/>
        </p:nvSpPr>
        <p:spPr>
          <a:xfrm>
            <a:off x="1202250" y="2944700"/>
            <a:ext cx="9787500" cy="7749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2"/>
                </a:solidFill>
              </a:rPr>
              <a:t>Embedded devices </a:t>
            </a:r>
            <a:r>
              <a:rPr b="1" lang="en-US" sz="2400">
                <a:solidFill>
                  <a:schemeClr val="dk2"/>
                </a:solidFill>
              </a:rPr>
              <a:t>can</a:t>
            </a:r>
            <a:r>
              <a:rPr lang="en-US" sz="2400">
                <a:solidFill>
                  <a:schemeClr val="dk2"/>
                </a:solidFill>
              </a:rPr>
              <a:t> be ubiquitous and </a:t>
            </a:r>
            <a:r>
              <a:rPr b="1" lang="en-US" sz="2400">
                <a:solidFill>
                  <a:schemeClr val="dk2"/>
                </a:solidFill>
              </a:rPr>
              <a:t>secure. </a:t>
            </a:r>
            <a:endParaRPr b="1" sz="1800">
              <a:solidFill>
                <a:schemeClr val="dk2"/>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66"/>
          <p:cNvPicPr preferRelativeResize="0"/>
          <p:nvPr/>
        </p:nvPicPr>
        <p:blipFill rotWithShape="1">
          <a:blip r:embed="rId3">
            <a:alphaModFix/>
          </a:blip>
          <a:srcRect b="30058" l="0" r="3975" t="36426"/>
          <a:stretch/>
        </p:blipFill>
        <p:spPr>
          <a:xfrm>
            <a:off x="0" y="2282275"/>
            <a:ext cx="8540700" cy="2169074"/>
          </a:xfrm>
          <a:prstGeom prst="rect">
            <a:avLst/>
          </a:prstGeom>
          <a:noFill/>
          <a:ln>
            <a:noFill/>
          </a:ln>
        </p:spPr>
      </p:pic>
      <p:pic>
        <p:nvPicPr>
          <p:cNvPr id="522" name="Google Shape;522;p66"/>
          <p:cNvPicPr preferRelativeResize="0"/>
          <p:nvPr/>
        </p:nvPicPr>
        <p:blipFill>
          <a:blip r:embed="rId4">
            <a:alphaModFix/>
          </a:blip>
          <a:stretch>
            <a:fillRect/>
          </a:stretch>
        </p:blipFill>
        <p:spPr>
          <a:xfrm>
            <a:off x="7991900" y="0"/>
            <a:ext cx="3864322" cy="6857999"/>
          </a:xfrm>
          <a:prstGeom prst="rect">
            <a:avLst/>
          </a:prstGeom>
          <a:noFill/>
          <a:ln>
            <a:noFill/>
          </a:ln>
        </p:spPr>
      </p:pic>
      <p:sp>
        <p:nvSpPr>
          <p:cNvPr id="523" name="Google Shape;523;p66"/>
          <p:cNvSpPr txBox="1"/>
          <p:nvPr/>
        </p:nvSpPr>
        <p:spPr>
          <a:xfrm>
            <a:off x="688450" y="537550"/>
            <a:ext cx="5667900" cy="811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US" sz="3700">
                <a:solidFill>
                  <a:srgbClr val="4BA2DA"/>
                </a:solidFill>
                <a:latin typeface="Calibri"/>
                <a:ea typeface="Calibri"/>
                <a:cs typeface="Calibri"/>
                <a:sym typeface="Calibri"/>
              </a:rPr>
              <a:t>Math proof</a:t>
            </a:r>
            <a:endParaRPr b="1" sz="3700">
              <a:solidFill>
                <a:srgbClr val="4BA2DA"/>
              </a:solidFill>
              <a:latin typeface="Calibri"/>
              <a:ea typeface="Calibri"/>
              <a:cs typeface="Calibri"/>
              <a:sym typeface="Calibri"/>
            </a:endParaRPr>
          </a:p>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7"/>
          <p:cNvSpPr/>
          <p:nvPr/>
        </p:nvSpPr>
        <p:spPr>
          <a:xfrm>
            <a:off x="980800" y="1725800"/>
            <a:ext cx="1320300" cy="9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p67"/>
          <p:cNvSpPr/>
          <p:nvPr/>
        </p:nvSpPr>
        <p:spPr>
          <a:xfrm>
            <a:off x="2301100" y="1725800"/>
            <a:ext cx="1320300" cy="9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67"/>
          <p:cNvSpPr/>
          <p:nvPr/>
        </p:nvSpPr>
        <p:spPr>
          <a:xfrm>
            <a:off x="3621400" y="1725800"/>
            <a:ext cx="1320300" cy="9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67"/>
          <p:cNvSpPr/>
          <p:nvPr/>
        </p:nvSpPr>
        <p:spPr>
          <a:xfrm>
            <a:off x="4941700" y="1725800"/>
            <a:ext cx="1320300" cy="9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67"/>
          <p:cNvSpPr/>
          <p:nvPr/>
        </p:nvSpPr>
        <p:spPr>
          <a:xfrm>
            <a:off x="6262000" y="1725800"/>
            <a:ext cx="94200" cy="9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67"/>
          <p:cNvSpPr txBox="1"/>
          <p:nvPr/>
        </p:nvSpPr>
        <p:spPr>
          <a:xfrm>
            <a:off x="895900" y="3187550"/>
            <a:ext cx="6856200" cy="3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incorrect logic:</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num_overflows = length_ms / overflow_ms;</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sp>
        <p:nvSpPr>
          <p:cNvPr id="535" name="Google Shape;535;p67"/>
          <p:cNvSpPr txBox="1"/>
          <p:nvPr/>
        </p:nvSpPr>
        <p:spPr>
          <a:xfrm>
            <a:off x="1581700" y="1132450"/>
            <a:ext cx="58755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4 TIMER_WIDTH_TICKS + Δ</a:t>
            </a:r>
            <a:endParaRPr sz="24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8"/>
          <p:cNvSpPr/>
          <p:nvPr/>
        </p:nvSpPr>
        <p:spPr>
          <a:xfrm>
            <a:off x="980800" y="1725800"/>
            <a:ext cx="1320300" cy="9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68"/>
          <p:cNvSpPr/>
          <p:nvPr/>
        </p:nvSpPr>
        <p:spPr>
          <a:xfrm>
            <a:off x="2301100" y="1725800"/>
            <a:ext cx="1320300" cy="9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3" name="Google Shape;543;p68"/>
          <p:cNvSpPr/>
          <p:nvPr/>
        </p:nvSpPr>
        <p:spPr>
          <a:xfrm>
            <a:off x="3621400" y="1725800"/>
            <a:ext cx="1320300" cy="9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p68"/>
          <p:cNvSpPr/>
          <p:nvPr/>
        </p:nvSpPr>
        <p:spPr>
          <a:xfrm>
            <a:off x="4941700" y="1725800"/>
            <a:ext cx="1320300" cy="9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68"/>
          <p:cNvSpPr/>
          <p:nvPr/>
        </p:nvSpPr>
        <p:spPr>
          <a:xfrm>
            <a:off x="6262000" y="1725800"/>
            <a:ext cx="94200" cy="9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p68"/>
          <p:cNvSpPr txBox="1"/>
          <p:nvPr/>
        </p:nvSpPr>
        <p:spPr>
          <a:xfrm>
            <a:off x="895900" y="3187550"/>
            <a:ext cx="6856200" cy="3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incorrect logic:</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num_overflows = length_ms / overflow_ms;</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pic>
        <p:nvPicPr>
          <p:cNvPr id="547" name="Google Shape;547;p68"/>
          <p:cNvPicPr preferRelativeResize="0"/>
          <p:nvPr/>
        </p:nvPicPr>
        <p:blipFill>
          <a:blip r:embed="rId3">
            <a:alphaModFix/>
          </a:blip>
          <a:stretch>
            <a:fillRect/>
          </a:stretch>
        </p:blipFill>
        <p:spPr>
          <a:xfrm>
            <a:off x="152400" y="5141225"/>
            <a:ext cx="11887202" cy="1077443"/>
          </a:xfrm>
          <a:prstGeom prst="rect">
            <a:avLst/>
          </a:prstGeom>
          <a:noFill/>
          <a:ln>
            <a:noFill/>
          </a:ln>
        </p:spPr>
      </p:pic>
      <p:sp>
        <p:nvSpPr>
          <p:cNvPr id="548" name="Google Shape;548;p68"/>
          <p:cNvSpPr txBox="1"/>
          <p:nvPr/>
        </p:nvSpPr>
        <p:spPr>
          <a:xfrm>
            <a:off x="1581700" y="1132450"/>
            <a:ext cx="58755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4 TIMER_WIDTH_TICKS + Δ</a:t>
            </a:r>
            <a:endParaRPr sz="24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9"/>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Bug 4 onwards</a:t>
            </a:r>
            <a:endParaRPr/>
          </a:p>
        </p:txBody>
      </p:sp>
      <p:sp>
        <p:nvSpPr>
          <p:cNvPr id="555" name="Google Shape;555;p69"/>
          <p:cNvSpPr txBox="1"/>
          <p:nvPr/>
        </p:nvSpPr>
        <p:spPr>
          <a:xfrm>
            <a:off x="945125" y="1550000"/>
            <a:ext cx="104088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Master’s thesis: </a:t>
            </a:r>
            <a:endParaRPr sz="2400">
              <a:solidFill>
                <a:schemeClr val="dk2"/>
              </a:solidFill>
            </a:endParaRPr>
          </a:p>
          <a:p>
            <a:pPr indent="0" lvl="0" marL="0" rtl="0" algn="l">
              <a:spcBef>
                <a:spcPts val="0"/>
              </a:spcBef>
              <a:spcAft>
                <a:spcPts val="0"/>
              </a:spcAft>
              <a:buNone/>
            </a:pPr>
            <a:r>
              <a:rPr lang="en-US" sz="2400">
                <a:solidFill>
                  <a:schemeClr val="dk2"/>
                </a:solidFill>
              </a:rPr>
              <a:t>Working on automated </a:t>
            </a:r>
            <a:r>
              <a:rPr lang="en-US" sz="2400">
                <a:solidFill>
                  <a:schemeClr val="dk2"/>
                </a:solidFill>
              </a:rPr>
              <a:t>proof of the timer code to a formal model</a:t>
            </a:r>
            <a:endParaRPr sz="2400">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0"/>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Recap</a:t>
            </a:r>
            <a:endParaRPr/>
          </a:p>
        </p:txBody>
      </p:sp>
      <p:sp>
        <p:nvSpPr>
          <p:cNvPr id="562" name="Google Shape;562;p70"/>
          <p:cNvSpPr txBox="1"/>
          <p:nvPr/>
        </p:nvSpPr>
        <p:spPr>
          <a:xfrm>
            <a:off x="188625" y="1631500"/>
            <a:ext cx="11797800" cy="42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2"/>
                </a:solidFill>
              </a:rPr>
              <a:t>Userspace</a:t>
            </a:r>
            <a:r>
              <a:rPr lang="en-US" sz="2400">
                <a:solidFill>
                  <a:schemeClr val="dk2"/>
                </a:solidFill>
              </a:rPr>
              <a:t>      timer virtualization, millisecond api, bound error</a:t>
            </a:r>
            <a:endParaRPr sz="2400">
              <a:solidFill>
                <a:schemeClr val="dk2"/>
              </a:solidFill>
            </a:endParaRPr>
          </a:p>
          <a:p>
            <a:pPr indent="0" lvl="0" marL="0" rtl="0" algn="l">
              <a:spcBef>
                <a:spcPts val="0"/>
              </a:spcBef>
              <a:spcAft>
                <a:spcPts val="0"/>
              </a:spcAft>
              <a:buNone/>
            </a:pPr>
            <a:r>
              <a:rPr lang="en-US" sz="2400">
                <a:solidFill>
                  <a:schemeClr val="dk2"/>
                </a:solidFill>
              </a:rPr>
              <a:t>                  &gt;    virtualized resources in PAL</a:t>
            </a:r>
            <a:endParaRPr sz="2400">
              <a:solidFill>
                <a:schemeClr val="dk2"/>
              </a:solidFill>
            </a:endParaRPr>
          </a:p>
          <a:p>
            <a:pPr indent="0" lvl="0" marL="0" rtl="0" algn="l">
              <a:spcBef>
                <a:spcPts val="0"/>
              </a:spcBef>
              <a:spcAft>
                <a:spcPts val="0"/>
              </a:spcAft>
              <a:buNone/>
            </a:pPr>
            <a:r>
              <a:rPr b="1" lang="en-US" sz="2400">
                <a:solidFill>
                  <a:schemeClr val="dk2"/>
                </a:solidFill>
              </a:rPr>
              <a:t>Driver</a:t>
            </a:r>
            <a:r>
              <a:rPr lang="en-US" sz="2400">
                <a:solidFill>
                  <a:schemeClr val="dk2"/>
                </a:solidFill>
              </a:rPr>
              <a:t>              API changes (not described), </a:t>
            </a:r>
            <a:endParaRPr sz="2400">
              <a:solidFill>
                <a:schemeClr val="dk2"/>
              </a:solidFill>
            </a:endParaRPr>
          </a:p>
          <a:p>
            <a:pPr indent="0" lvl="0" marL="0" rtl="0" algn="l">
              <a:spcBef>
                <a:spcPts val="0"/>
              </a:spcBef>
              <a:spcAft>
                <a:spcPts val="0"/>
              </a:spcAft>
              <a:buNone/>
            </a:pPr>
            <a:r>
              <a:rPr lang="en-US" sz="2400">
                <a:solidFill>
                  <a:schemeClr val="dk2"/>
                </a:solidFill>
              </a:rPr>
              <a:t>                        virtualizes app timers (not described)</a:t>
            </a:r>
            <a:endParaRPr sz="2400">
              <a:solidFill>
                <a:schemeClr val="dk2"/>
              </a:solidFill>
            </a:endParaRPr>
          </a:p>
          <a:p>
            <a:pPr indent="0" lvl="0" marL="0" rtl="0" algn="l">
              <a:spcBef>
                <a:spcPts val="0"/>
              </a:spcBef>
              <a:spcAft>
                <a:spcPts val="0"/>
              </a:spcAft>
              <a:buNone/>
            </a:pPr>
            <a:r>
              <a:rPr b="1" lang="en-US" sz="2400">
                <a:solidFill>
                  <a:schemeClr val="dk2"/>
                </a:solidFill>
              </a:rPr>
              <a:t>Kernel</a:t>
            </a:r>
            <a:r>
              <a:rPr lang="en-US" sz="2400">
                <a:solidFill>
                  <a:schemeClr val="dk2"/>
                </a:solidFill>
              </a:rPr>
              <a:t>             hide timer width</a:t>
            </a:r>
            <a:endParaRPr sz="2400">
              <a:solidFill>
                <a:schemeClr val="dk2"/>
              </a:solidFill>
            </a:endParaRPr>
          </a:p>
          <a:p>
            <a:pPr indent="0" lvl="0" marL="0" rtl="0" algn="l">
              <a:spcBef>
                <a:spcPts val="0"/>
              </a:spcBef>
              <a:spcAft>
                <a:spcPts val="0"/>
              </a:spcAft>
              <a:buNone/>
            </a:pPr>
            <a:r>
              <a:rPr b="1" lang="en-US" sz="2400">
                <a:solidFill>
                  <a:schemeClr val="dk2"/>
                </a:solidFill>
              </a:rPr>
              <a:t>Register</a:t>
            </a:r>
            <a:r>
              <a:rPr lang="en-US" sz="2400">
                <a:solidFill>
                  <a:schemeClr val="dk2"/>
                </a:solidFill>
              </a:rPr>
              <a:t>          use prescaler hack (not described)</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b="1" lang="en-US" sz="2400">
                <a:solidFill>
                  <a:schemeClr val="dk2"/>
                </a:solidFill>
              </a:rPr>
              <a:t>Result</a:t>
            </a:r>
            <a:r>
              <a:rPr lang="en-US" sz="2400">
                <a:solidFill>
                  <a:schemeClr val="dk2"/>
                </a:solidFill>
              </a:rPr>
              <a:t>: it works! Taught a class using Thread.</a:t>
            </a:r>
            <a:endParaRPr sz="24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1"/>
          <p:cNvSpPr txBox="1"/>
          <p:nvPr>
            <p:ph type="title"/>
          </p:nvPr>
        </p:nvSpPr>
        <p:spPr>
          <a:xfrm>
            <a:off x="838200" y="1429676"/>
            <a:ext cx="10515600" cy="1083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This Work -</a:t>
            </a:r>
            <a:r>
              <a:rPr i="1" lang="en-US"/>
              <a:t> Tock and Wireless Networking</a:t>
            </a:r>
            <a:endParaRPr i="1"/>
          </a:p>
        </p:txBody>
      </p:sp>
      <p:sp>
        <p:nvSpPr>
          <p:cNvPr id="569" name="Google Shape;569;p71"/>
          <p:cNvSpPr txBox="1"/>
          <p:nvPr/>
        </p:nvSpPr>
        <p:spPr>
          <a:xfrm>
            <a:off x="1351950" y="3453100"/>
            <a:ext cx="9488100" cy="97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400">
                <a:solidFill>
                  <a:schemeClr val="dk2"/>
                </a:solidFill>
                <a:latin typeface="Calibri"/>
                <a:ea typeface="Calibri"/>
                <a:cs typeface="Calibri"/>
                <a:sym typeface="Calibri"/>
              </a:rPr>
              <a:t>Bridging Tock’s default isolation and robustness to provide a by default secure, robust, and updatable IoT/wireless sensor network platform.</a:t>
            </a:r>
            <a:endParaRPr b="1" sz="2400">
              <a:solidFill>
                <a:schemeClr val="dk2"/>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2"/>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Q&amp;A</a:t>
            </a:r>
            <a:endParaRPr/>
          </a:p>
        </p:txBody>
      </p:sp>
      <p:sp>
        <p:nvSpPr>
          <p:cNvPr id="576" name="Google Shape;576;p72"/>
          <p:cNvSpPr txBox="1"/>
          <p:nvPr/>
        </p:nvSpPr>
        <p:spPr>
          <a:xfrm>
            <a:off x="945125" y="1550000"/>
            <a:ext cx="104088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We ported a Thread networking stack to Tock OS without </a:t>
            </a:r>
            <a:endParaRPr sz="2400">
              <a:solidFill>
                <a:schemeClr val="dk2"/>
              </a:solidFill>
            </a:endParaRPr>
          </a:p>
          <a:p>
            <a:pPr indent="0" lvl="0" marL="0" rtl="0" algn="l">
              <a:spcBef>
                <a:spcPts val="0"/>
              </a:spcBef>
              <a:spcAft>
                <a:spcPts val="0"/>
              </a:spcAft>
              <a:buNone/>
            </a:pPr>
            <a:r>
              <a:rPr lang="en-US" sz="2400">
                <a:solidFill>
                  <a:schemeClr val="dk2"/>
                </a:solidFill>
              </a:rPr>
              <a:t>introducing any dependencies or changing the threat model.</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Required making </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(virtualized) PAL</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writing an IPC interface</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fixing and adding features to Tock</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debugging the Thread spec and OpenThread implementation</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dealing with bugs reaching all the way into the hardware manual</a:t>
            </a:r>
            <a:endParaRPr sz="2400">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3"/>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583" name="Google Shape;583;p73"/>
          <p:cNvSpPr txBox="1"/>
          <p:nvPr/>
        </p:nvSpPr>
        <p:spPr>
          <a:xfrm>
            <a:off x="945125" y="1550000"/>
            <a:ext cx="104088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Userspace Thread source tree</a:t>
            </a:r>
            <a:endParaRPr/>
          </a:p>
          <a:p>
            <a:pPr indent="0" lvl="0" marL="0" marR="0" rtl="0" algn="l">
              <a:lnSpc>
                <a:spcPct val="100000"/>
              </a:lnSpc>
              <a:spcBef>
                <a:spcPts val="0"/>
              </a:spcBef>
              <a:spcAft>
                <a:spcPts val="0"/>
              </a:spcAft>
              <a:buNone/>
            </a:pPr>
            <a:r>
              <a:rPr lang="en-US" u="sng">
                <a:solidFill>
                  <a:schemeClr val="hlink"/>
                </a:solidFill>
                <a:hlinkClick r:id="rId4"/>
              </a:rPr>
              <a:t>TRD105: Time - The Tock Book</a:t>
            </a:r>
            <a:r>
              <a:rPr lang="en-US"/>
              <a:t> Time ABI specification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5"/>
              </a:rPr>
              <a:t>Communications App - The Tock Book</a:t>
            </a:r>
            <a:endParaRPr>
              <a:solidFill>
                <a:schemeClr val="dk2"/>
              </a:solidFill>
            </a:endParaRPr>
          </a:p>
          <a:p>
            <a:pPr indent="0" lvl="0" marL="0" rtl="0" algn="l">
              <a:spcBef>
                <a:spcPts val="0"/>
              </a:spcBef>
              <a:spcAft>
                <a:spcPts val="0"/>
              </a:spcAft>
              <a:buNone/>
            </a:pPr>
            <a:r>
              <a:rPr lang="en-US" u="sng">
                <a:solidFill>
                  <a:schemeClr val="hlink"/>
                </a:solidFill>
                <a:hlinkClick r:id="rId6"/>
              </a:rPr>
              <a:t>IPC - The Tock Book</a:t>
            </a:r>
            <a:endParaRPr>
              <a:solidFill>
                <a:schemeClr val="dk2"/>
              </a:solidFill>
            </a:endParaRPr>
          </a:p>
          <a:p>
            <a:pPr indent="0" lvl="0" marL="0" rtl="0" algn="l">
              <a:spcBef>
                <a:spcPts val="0"/>
              </a:spcBef>
              <a:spcAft>
                <a:spcPts val="0"/>
              </a:spcAft>
              <a:buNone/>
            </a:pPr>
            <a:r>
              <a:rPr lang="en-US" u="sng">
                <a:solidFill>
                  <a:schemeClr val="hlink"/>
                </a:solidFill>
                <a:hlinkClick r:id="rId7"/>
              </a:rPr>
              <a:t>IPC Tutorial - Tock Book</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US" u="sng">
                <a:solidFill>
                  <a:schemeClr val="hlink"/>
                </a:solidFill>
                <a:hlinkClick r:id="rId8"/>
              </a:rPr>
              <a:t>OSFC Tock OS verification</a:t>
            </a:r>
            <a:endParaRPr>
              <a:solidFill>
                <a:schemeClr val="dk2"/>
              </a:solidFill>
            </a:endParaRPr>
          </a:p>
          <a:p>
            <a:pPr indent="0" lvl="0" marL="0" rtl="0" algn="l">
              <a:spcBef>
                <a:spcPts val="0"/>
              </a:spcBef>
              <a:spcAft>
                <a:spcPts val="0"/>
              </a:spcAft>
              <a:buNone/>
            </a:pPr>
            <a:r>
              <a:rPr lang="en-US" u="sng">
                <a:solidFill>
                  <a:schemeClr val="hlink"/>
                </a:solidFill>
                <a:hlinkClick r:id="rId9"/>
              </a:rPr>
              <a:t>https://github.com/orgs/openthread/discussions/9872</a:t>
            </a:r>
            <a:r>
              <a:rPr lang="en-US">
                <a:solidFill>
                  <a:schemeClr val="dk2"/>
                </a:solidFill>
              </a:rPr>
              <a:t> ask maintainers</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US" u="sng">
                <a:solidFill>
                  <a:schemeClr val="hlink"/>
                </a:solidFill>
                <a:hlinkClick r:id="rId10"/>
              </a:rPr>
              <a:t>OpenThread Tutorial IPC Code</a:t>
            </a:r>
            <a:endParaRPr>
              <a:solidFill>
                <a:schemeClr val="dk2"/>
              </a:solidFill>
            </a:endParaRPr>
          </a:p>
          <a:p>
            <a:pPr indent="0" lvl="0" marL="0" rtl="0" algn="l">
              <a:spcBef>
                <a:spcPts val="0"/>
              </a:spcBef>
              <a:spcAft>
                <a:spcPts val="0"/>
              </a:spcAft>
              <a:buNone/>
            </a:pPr>
            <a:r>
              <a:rPr lang="en-US" u="sng">
                <a:solidFill>
                  <a:schemeClr val="hlink"/>
                </a:solidFill>
                <a:hlinkClick r:id="rId11"/>
              </a:rPr>
              <a:t>Original Networking wg Thread porting planning documentation</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Done in half the time?</a:t>
            </a:r>
            <a:endParaRPr/>
          </a:p>
        </p:txBody>
      </p:sp>
      <p:sp>
        <p:nvSpPr>
          <p:cNvPr id="590" name="Google Shape;590;p74"/>
          <p:cNvSpPr txBox="1"/>
          <p:nvPr/>
        </p:nvSpPr>
        <p:spPr>
          <a:xfrm>
            <a:off x="876300" y="1695450"/>
            <a:ext cx="10429800" cy="41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constraints mean the project could not have been done faster</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We are not the judges - it is the maintainers. So to upstream, they must be satisfied. Ultimately, they will maintain the code forever.</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The solution must be the best solution on</a:t>
            </a:r>
            <a:endParaRPr sz="2400">
              <a:solidFill>
                <a:schemeClr val="dk2"/>
              </a:solidFill>
            </a:endParaRPr>
          </a:p>
          <a:p>
            <a:pPr indent="-298450" lvl="0" marL="457200" rtl="0" algn="l">
              <a:lnSpc>
                <a:spcPct val="115000"/>
              </a:lnSpc>
              <a:spcBef>
                <a:spcPts val="1200"/>
              </a:spcBef>
              <a:spcAft>
                <a:spcPts val="0"/>
              </a:spcAft>
              <a:buClr>
                <a:schemeClr val="dk1"/>
              </a:buClr>
              <a:buSzPts val="1100"/>
              <a:buChar char="●"/>
            </a:pPr>
            <a:r>
              <a:rPr lang="en-US" sz="2400">
                <a:solidFill>
                  <a:schemeClr val="dk2"/>
                </a:solidFill>
              </a:rPr>
              <a:t>Security</a:t>
            </a:r>
            <a:endParaRPr sz="2400">
              <a:solidFill>
                <a:schemeClr val="dk2"/>
              </a:solidFill>
            </a:endParaRPr>
          </a:p>
          <a:p>
            <a:pPr indent="-298450" lvl="0" marL="457200" rtl="0" algn="l">
              <a:lnSpc>
                <a:spcPct val="115000"/>
              </a:lnSpc>
              <a:spcBef>
                <a:spcPts val="0"/>
              </a:spcBef>
              <a:spcAft>
                <a:spcPts val="0"/>
              </a:spcAft>
              <a:buClr>
                <a:schemeClr val="dk1"/>
              </a:buClr>
              <a:buSzPts val="1100"/>
              <a:buChar char="●"/>
            </a:pPr>
            <a:r>
              <a:rPr lang="en-US" sz="2400">
                <a:solidFill>
                  <a:schemeClr val="dk2"/>
                </a:solidFill>
              </a:rPr>
              <a:t>Performance</a:t>
            </a:r>
            <a:endParaRPr sz="2400">
              <a:solidFill>
                <a:schemeClr val="dk2"/>
              </a:solidFill>
            </a:endParaRPr>
          </a:p>
          <a:p>
            <a:pPr indent="-298450" lvl="0" marL="457200" rtl="0" algn="l">
              <a:lnSpc>
                <a:spcPct val="115000"/>
              </a:lnSpc>
              <a:spcBef>
                <a:spcPts val="0"/>
              </a:spcBef>
              <a:spcAft>
                <a:spcPts val="0"/>
              </a:spcAft>
              <a:buClr>
                <a:schemeClr val="dk1"/>
              </a:buClr>
              <a:buSzPts val="1100"/>
              <a:buChar char="●"/>
            </a:pPr>
            <a:r>
              <a:rPr lang="en-US" sz="2400">
                <a:solidFill>
                  <a:schemeClr val="dk2"/>
                </a:solidFill>
              </a:rPr>
              <a:t>Efficient resource usage (flash, like how timers are)</a:t>
            </a:r>
            <a:endParaRPr sz="2400">
              <a:solidFill>
                <a:schemeClr val="dk2"/>
              </a:solidFill>
            </a:endParaRPr>
          </a:p>
          <a:p>
            <a:pPr indent="0" lvl="0" marL="0" rtl="0" algn="l">
              <a:spcBef>
                <a:spcPts val="1200"/>
              </a:spcBef>
              <a:spcAft>
                <a:spcPts val="0"/>
              </a:spcAft>
              <a:buNone/>
            </a:pPr>
            <a:r>
              <a:rPr lang="en-US" sz="2400">
                <a:solidFill>
                  <a:schemeClr val="dk2"/>
                </a:solidFill>
              </a:rPr>
              <a:t>OR justify and prove that it is good enough</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5"/>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Half the time</a:t>
            </a:r>
            <a:endParaRPr/>
          </a:p>
        </p:txBody>
      </p:sp>
      <p:sp>
        <p:nvSpPr>
          <p:cNvPr id="597" name="Google Shape;597;p75"/>
          <p:cNvSpPr txBox="1"/>
          <p:nvPr/>
        </p:nvSpPr>
        <p:spPr>
          <a:xfrm>
            <a:off x="876300" y="1695450"/>
            <a:ext cx="10429800" cy="4152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sz="2400">
                <a:solidFill>
                  <a:schemeClr val="dk2"/>
                </a:solidFill>
              </a:rPr>
              <a:t>Security</a:t>
            </a:r>
            <a:endParaRPr sz="2400">
              <a:solidFill>
                <a:schemeClr val="dk2"/>
              </a:solidFill>
            </a:endParaRPr>
          </a:p>
          <a:p>
            <a:pPr indent="-381000" lvl="1" marL="914400" rtl="0" algn="l">
              <a:lnSpc>
                <a:spcPct val="115000"/>
              </a:lnSpc>
              <a:spcBef>
                <a:spcPts val="0"/>
              </a:spcBef>
              <a:spcAft>
                <a:spcPts val="0"/>
              </a:spcAft>
              <a:buClr>
                <a:schemeClr val="dk2"/>
              </a:buClr>
              <a:buSzPts val="2400"/>
              <a:buChar char="○"/>
            </a:pPr>
            <a:r>
              <a:rPr lang="en-US" sz="2400">
                <a:solidFill>
                  <a:schemeClr val="dk2"/>
                </a:solidFill>
              </a:rPr>
              <a:t>Make its process privileged or run in kernel</a:t>
            </a:r>
            <a:endParaRPr sz="2400">
              <a:solidFill>
                <a:schemeClr val="dk2"/>
              </a:solidFill>
            </a:endParaRPr>
          </a:p>
          <a:p>
            <a:pPr indent="-381000" lvl="2" marL="1371600" rtl="0" algn="l">
              <a:lnSpc>
                <a:spcPct val="115000"/>
              </a:lnSpc>
              <a:spcBef>
                <a:spcPts val="0"/>
              </a:spcBef>
              <a:spcAft>
                <a:spcPts val="0"/>
              </a:spcAft>
              <a:buClr>
                <a:schemeClr val="dk2"/>
              </a:buClr>
              <a:buSzPts val="2400"/>
              <a:buAutoNum type="romanLcPeriod"/>
            </a:pPr>
            <a:r>
              <a:rPr lang="en-US" sz="2400">
                <a:solidFill>
                  <a:schemeClr val="dk2"/>
                </a:solidFill>
              </a:rPr>
              <a:t>can arbitrarily corrupt Rust kernel guarantees</a:t>
            </a:r>
            <a:endParaRPr sz="2400">
              <a:solidFill>
                <a:schemeClr val="dk2"/>
              </a:solidFill>
            </a:endParaRPr>
          </a:p>
          <a:p>
            <a:pPr indent="-381000" lvl="1" marL="914400" rtl="0" algn="l">
              <a:lnSpc>
                <a:spcPct val="115000"/>
              </a:lnSpc>
              <a:spcBef>
                <a:spcPts val="0"/>
              </a:spcBef>
              <a:spcAft>
                <a:spcPts val="0"/>
              </a:spcAft>
              <a:buClr>
                <a:schemeClr val="dk2"/>
              </a:buClr>
              <a:buSzPts val="2400"/>
              <a:buChar char="○"/>
            </a:pPr>
            <a:r>
              <a:rPr lang="en-US" sz="2400">
                <a:solidFill>
                  <a:schemeClr val="dk2"/>
                </a:solidFill>
              </a:rPr>
              <a:t>Nordic Semi supports bare metal, so we can just steal their implementations and allow OpenThread to write to registers instead of going through kernel APIs</a:t>
            </a:r>
            <a:endParaRPr sz="2400">
              <a:solidFill>
                <a:schemeClr val="dk2"/>
              </a:solidFill>
            </a:endParaRPr>
          </a:p>
          <a:p>
            <a:pPr indent="-381000" lvl="1" marL="914400" rtl="0" algn="l">
              <a:lnSpc>
                <a:spcPct val="115000"/>
              </a:lnSpc>
              <a:spcBef>
                <a:spcPts val="0"/>
              </a:spcBef>
              <a:spcAft>
                <a:spcPts val="0"/>
              </a:spcAft>
              <a:buClr>
                <a:schemeClr val="dk2"/>
              </a:buClr>
              <a:buSzPts val="2400"/>
              <a:buChar char="○"/>
            </a:pPr>
            <a:r>
              <a:rPr lang="en-US" sz="2400">
                <a:solidFill>
                  <a:schemeClr val="dk2"/>
                </a:solidFill>
              </a:rPr>
              <a:t>compromised security options already exist</a:t>
            </a:r>
            <a:endParaRPr sz="2400">
              <a:solidFill>
                <a:schemeClr val="dk2"/>
              </a:solidFill>
            </a:endParaRPr>
          </a:p>
          <a:p>
            <a:pPr indent="0" lvl="0" marL="0" rtl="0" algn="l">
              <a:lnSpc>
                <a:spcPct val="115000"/>
              </a:lnSpc>
              <a:spcBef>
                <a:spcPts val="1200"/>
              </a:spcBef>
              <a:spcAft>
                <a:spcPts val="1200"/>
              </a:spcAft>
              <a:buNone/>
            </a:pPr>
            <a:r>
              <a:t/>
            </a:r>
            <a:endParaRPr sz="24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Outline</a:t>
            </a:r>
            <a:endParaRPr/>
          </a:p>
        </p:txBody>
      </p:sp>
      <p:sp>
        <p:nvSpPr>
          <p:cNvPr id="132" name="Google Shape;132;p22"/>
          <p:cNvSpPr txBox="1"/>
          <p:nvPr>
            <p:ph idx="1" type="body"/>
          </p:nvPr>
        </p:nvSpPr>
        <p:spPr>
          <a:xfrm>
            <a:off x="838200" y="1724477"/>
            <a:ext cx="10515600" cy="35076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50000"/>
              </a:lnSpc>
              <a:spcBef>
                <a:spcPts val="1000"/>
              </a:spcBef>
              <a:spcAft>
                <a:spcPts val="0"/>
              </a:spcAft>
              <a:buNone/>
            </a:pPr>
            <a:r>
              <a:rPr b="1" lang="en-US"/>
              <a:t>Background</a:t>
            </a:r>
            <a:endParaRPr b="1"/>
          </a:p>
          <a:p>
            <a:pPr indent="0" lvl="0" marL="457200" rtl="0" algn="l">
              <a:lnSpc>
                <a:spcPct val="150000"/>
              </a:lnSpc>
              <a:spcBef>
                <a:spcPts val="1000"/>
              </a:spcBef>
              <a:spcAft>
                <a:spcPts val="0"/>
              </a:spcAft>
              <a:buNone/>
            </a:pPr>
            <a:r>
              <a:rPr lang="en-US"/>
              <a:t>1. What is Tock OS</a:t>
            </a:r>
            <a:endParaRPr/>
          </a:p>
          <a:p>
            <a:pPr indent="0" lvl="0" marL="457200" rtl="0" algn="l">
              <a:lnSpc>
                <a:spcPct val="150000"/>
              </a:lnSpc>
              <a:spcBef>
                <a:spcPts val="1000"/>
              </a:spcBef>
              <a:spcAft>
                <a:spcPts val="0"/>
              </a:spcAft>
              <a:buNone/>
            </a:pPr>
            <a:r>
              <a:rPr lang="en-US"/>
              <a:t>2. What is Thread</a:t>
            </a:r>
            <a:endParaRPr/>
          </a:p>
          <a:p>
            <a:pPr indent="0" lvl="0" marL="0" rtl="0" algn="l">
              <a:lnSpc>
                <a:spcPct val="150000"/>
              </a:lnSpc>
              <a:spcBef>
                <a:spcPts val="1000"/>
              </a:spcBef>
              <a:spcAft>
                <a:spcPts val="0"/>
              </a:spcAft>
              <a:buNone/>
            </a:pPr>
            <a:r>
              <a:rPr b="1" lang="en-US"/>
              <a:t>A Deep Dive into bringing OpenThead to Tock</a:t>
            </a:r>
            <a:endParaRPr b="1"/>
          </a:p>
          <a:p>
            <a:pPr indent="457200" lvl="0" marL="0" rtl="0" algn="l">
              <a:lnSpc>
                <a:spcPct val="150000"/>
              </a:lnSpc>
              <a:spcBef>
                <a:spcPts val="1000"/>
              </a:spcBef>
              <a:spcAft>
                <a:spcPts val="0"/>
              </a:spcAft>
              <a:buNone/>
            </a:pPr>
            <a:r>
              <a:rPr lang="en-US"/>
              <a:t>3. Architecture Design</a:t>
            </a:r>
            <a:endParaRPr/>
          </a:p>
          <a:p>
            <a:pPr indent="457200" lvl="0" marL="0" rtl="0" algn="l">
              <a:lnSpc>
                <a:spcPct val="150000"/>
              </a:lnSpc>
              <a:spcBef>
                <a:spcPts val="1000"/>
              </a:spcBef>
              <a:spcAft>
                <a:spcPts val="0"/>
              </a:spcAft>
              <a:buNone/>
            </a:pPr>
            <a:r>
              <a:rPr lang="en-US"/>
              <a:t>4. Implementation Challenges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6"/>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Backup Slides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7"/>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Profiling overhead</a:t>
            </a:r>
            <a:endParaRPr/>
          </a:p>
        </p:txBody>
      </p:sp>
      <p:pic>
        <p:nvPicPr>
          <p:cNvPr id="610" name="Google Shape;610;p77"/>
          <p:cNvPicPr preferRelativeResize="0"/>
          <p:nvPr/>
        </p:nvPicPr>
        <p:blipFill>
          <a:blip r:embed="rId3">
            <a:alphaModFix/>
          </a:blip>
          <a:stretch>
            <a:fillRect/>
          </a:stretch>
        </p:blipFill>
        <p:spPr>
          <a:xfrm>
            <a:off x="152400" y="1704576"/>
            <a:ext cx="11887198" cy="293182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8"/>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Github issues</a:t>
            </a:r>
            <a:endParaRPr/>
          </a:p>
        </p:txBody>
      </p:sp>
      <p:sp>
        <p:nvSpPr>
          <p:cNvPr id="617" name="Google Shape;617;p78"/>
          <p:cNvSpPr txBox="1"/>
          <p:nvPr/>
        </p:nvSpPr>
        <p:spPr>
          <a:xfrm>
            <a:off x="173475" y="1497300"/>
            <a:ext cx="4798500" cy="41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IBM Plex Mono"/>
                <a:ea typeface="IBM Plex Mono"/>
                <a:cs typeface="IBM Plex Mono"/>
                <a:sym typeface="IBM Plex Mono"/>
              </a:rPr>
              <a:t>Proposal 1:</a:t>
            </a:r>
            <a:endParaRPr>
              <a:latin typeface="IBM Plex Mono"/>
              <a:ea typeface="IBM Plex Mono"/>
              <a:cs typeface="IBM Plex Mono"/>
              <a:sym typeface="IBM Plex Mono"/>
            </a:endParaRPr>
          </a:p>
          <a:p>
            <a:pPr indent="0" lvl="0" marL="0" rtl="0" algn="l">
              <a:spcBef>
                <a:spcPts val="0"/>
              </a:spcBef>
              <a:spcAft>
                <a:spcPts val="0"/>
              </a:spcAft>
              <a:buNone/>
            </a:pPr>
            <a:r>
              <a:t/>
            </a:r>
            <a:endParaRPr>
              <a:latin typeface="IBM Plex Mono"/>
              <a:ea typeface="IBM Plex Mono"/>
              <a:cs typeface="IBM Plex Mono"/>
              <a:sym typeface="IBM Plex Mono"/>
            </a:endParaRPr>
          </a:p>
          <a:p>
            <a:pPr indent="0" lvl="0" marL="0" rtl="0" algn="l">
              <a:spcBef>
                <a:spcPts val="0"/>
              </a:spcBef>
              <a:spcAft>
                <a:spcPts val="0"/>
              </a:spcAft>
              <a:buNone/>
            </a:pPr>
            <a:r>
              <a:rPr lang="en-US">
                <a:latin typeface="IBM Plex Mono"/>
                <a:ea typeface="IBM Plex Mono"/>
                <a:cs typeface="IBM Plex Mono"/>
                <a:sym typeface="IBM Plex Mono"/>
              </a:rPr>
              <a:t>I propose we concatenate the prescaler and alarm buffers.</a:t>
            </a:r>
            <a:endParaRPr>
              <a:latin typeface="IBM Plex Mono"/>
              <a:ea typeface="IBM Plex Mono"/>
              <a:cs typeface="IBM Plex Mono"/>
              <a:sym typeface="IBM Plex Mono"/>
            </a:endParaRPr>
          </a:p>
          <a:p>
            <a:pPr indent="0" lvl="0" marL="0" rtl="0" algn="l">
              <a:spcBef>
                <a:spcPts val="0"/>
              </a:spcBef>
              <a:spcAft>
                <a:spcPts val="0"/>
              </a:spcAft>
              <a:buNone/>
            </a:pPr>
            <a:r>
              <a:t/>
            </a:r>
            <a:endParaRPr>
              <a:latin typeface="IBM Plex Mono"/>
              <a:ea typeface="IBM Plex Mono"/>
              <a:cs typeface="IBM Plex Mono"/>
              <a:sym typeface="IBM Plex Mono"/>
            </a:endParaRPr>
          </a:p>
          <a:p>
            <a:pPr indent="0" lvl="0" marL="0" rtl="0" algn="l">
              <a:spcBef>
                <a:spcPts val="0"/>
              </a:spcBef>
              <a:spcAft>
                <a:spcPts val="0"/>
              </a:spcAft>
              <a:buNone/>
            </a:pPr>
            <a:r>
              <a:t/>
            </a:r>
            <a:endParaRPr>
              <a:latin typeface="IBM Plex Mono"/>
              <a:ea typeface="IBM Plex Mono"/>
              <a:cs typeface="IBM Plex Mono"/>
              <a:sym typeface="IBM Plex Mono"/>
            </a:endParaRPr>
          </a:p>
          <a:p>
            <a:pPr indent="0" lvl="0" marL="0" rtl="0" algn="l">
              <a:spcBef>
                <a:spcPts val="0"/>
              </a:spcBef>
              <a:spcAft>
                <a:spcPts val="0"/>
              </a:spcAft>
              <a:buNone/>
            </a:pPr>
            <a:r>
              <a:rPr lang="en-US">
                <a:latin typeface="IBM Plex Mono"/>
                <a:ea typeface="IBM Plex Mono"/>
                <a:cs typeface="IBM Plex Mono"/>
                <a:sym typeface="IBM Plex Mono"/>
              </a:rPr>
              <a:t>Denied as it isn’t general to boards which actually do not have 32 bit timers. These are common on low power boards.</a:t>
            </a:r>
            <a:endParaRPr>
              <a:latin typeface="IBM Plex Mono"/>
              <a:ea typeface="IBM Plex Mono"/>
              <a:cs typeface="IBM Plex Mono"/>
              <a:sym typeface="IBM Plex Mono"/>
            </a:endParaRPr>
          </a:p>
          <a:p>
            <a:pPr indent="0" lvl="0" marL="0" rtl="0" algn="l">
              <a:spcBef>
                <a:spcPts val="0"/>
              </a:spcBef>
              <a:spcAft>
                <a:spcPts val="0"/>
              </a:spcAft>
              <a:buNone/>
            </a:pPr>
            <a:r>
              <a:t/>
            </a:r>
            <a:endParaRPr>
              <a:latin typeface="IBM Plex Mono"/>
              <a:ea typeface="IBM Plex Mono"/>
              <a:cs typeface="IBM Plex Mono"/>
              <a:sym typeface="IBM Plex Mono"/>
            </a:endParaRPr>
          </a:p>
          <a:p>
            <a:pPr indent="0" lvl="0" marL="0" rtl="0" algn="l">
              <a:spcBef>
                <a:spcPts val="0"/>
              </a:spcBef>
              <a:spcAft>
                <a:spcPts val="0"/>
              </a:spcAft>
              <a:buNone/>
            </a:pPr>
            <a:r>
              <a:t/>
            </a:r>
            <a:endParaRPr>
              <a:latin typeface="IBM Plex Mono"/>
              <a:ea typeface="IBM Plex Mono"/>
              <a:cs typeface="IBM Plex Mono"/>
              <a:sym typeface="IBM Plex Mono"/>
            </a:endParaRPr>
          </a:p>
          <a:p>
            <a:pPr indent="0" lvl="0" marL="0" rtl="0" algn="l">
              <a:spcBef>
                <a:spcPts val="0"/>
              </a:spcBef>
              <a:spcAft>
                <a:spcPts val="0"/>
              </a:spcAft>
              <a:buNone/>
            </a:pPr>
            <a:r>
              <a:t/>
            </a:r>
            <a:endParaRPr>
              <a:latin typeface="IBM Plex Mono"/>
              <a:ea typeface="IBM Plex Mono"/>
              <a:cs typeface="IBM Plex Mono"/>
              <a:sym typeface="IBM Plex Mono"/>
            </a:endParaRPr>
          </a:p>
        </p:txBody>
      </p:sp>
      <p:pic>
        <p:nvPicPr>
          <p:cNvPr id="618" name="Google Shape;618;p78"/>
          <p:cNvPicPr preferRelativeResize="0"/>
          <p:nvPr/>
        </p:nvPicPr>
        <p:blipFill>
          <a:blip r:embed="rId3">
            <a:alphaModFix/>
          </a:blip>
          <a:stretch>
            <a:fillRect/>
          </a:stretch>
        </p:blipFill>
        <p:spPr>
          <a:xfrm>
            <a:off x="5276775" y="495926"/>
            <a:ext cx="6915224" cy="503200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9"/>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Tock architecture slides</a:t>
            </a:r>
            <a:endParaRPr/>
          </a:p>
        </p:txBody>
      </p:sp>
      <p:sp>
        <p:nvSpPr>
          <p:cNvPr id="625" name="Google Shape;625;p79"/>
          <p:cNvSpPr txBox="1"/>
          <p:nvPr/>
        </p:nvSpPr>
        <p:spPr>
          <a:xfrm>
            <a:off x="3677975" y="32818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https://godsped.com/files/osfc24/slides.html?f=5#11</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0"/>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Architecture</a:t>
            </a:r>
            <a:endParaRPr/>
          </a:p>
        </p:txBody>
      </p:sp>
      <p:sp>
        <p:nvSpPr>
          <p:cNvPr id="631" name="Google Shape;631;p80"/>
          <p:cNvSpPr/>
          <p:nvPr/>
        </p:nvSpPr>
        <p:spPr>
          <a:xfrm>
            <a:off x="1096030" y="6272325"/>
            <a:ext cx="7033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pic>
        <p:nvPicPr>
          <p:cNvPr id="632" name="Google Shape;632;p80"/>
          <p:cNvPicPr preferRelativeResize="0"/>
          <p:nvPr/>
        </p:nvPicPr>
        <p:blipFill>
          <a:blip r:embed="rId3">
            <a:alphaModFix/>
          </a:blip>
          <a:stretch>
            <a:fillRect/>
          </a:stretch>
        </p:blipFill>
        <p:spPr>
          <a:xfrm>
            <a:off x="1607888" y="1397993"/>
            <a:ext cx="8976223" cy="451920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1"/>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Kernel</a:t>
            </a:r>
            <a:endParaRPr/>
          </a:p>
        </p:txBody>
      </p:sp>
      <p:sp>
        <p:nvSpPr>
          <p:cNvPr id="638" name="Google Shape;638;p81"/>
          <p:cNvSpPr txBox="1"/>
          <p:nvPr>
            <p:ph idx="1" type="body"/>
          </p:nvPr>
        </p:nvSpPr>
        <p:spPr>
          <a:xfrm>
            <a:off x="838200" y="1509823"/>
            <a:ext cx="10515600" cy="44691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Non preemptive</a:t>
            </a:r>
            <a:endParaRPr/>
          </a:p>
          <a:p>
            <a:pPr indent="-228600" lvl="1" marL="685800" rtl="0" algn="l">
              <a:lnSpc>
                <a:spcPct val="90000"/>
              </a:lnSpc>
              <a:spcBef>
                <a:spcPts val="500"/>
              </a:spcBef>
              <a:spcAft>
                <a:spcPts val="0"/>
              </a:spcAft>
              <a:buClr>
                <a:schemeClr val="dk1"/>
              </a:buClr>
              <a:buSzPts val="2400"/>
              <a:buChar char="◦"/>
            </a:pPr>
            <a:r>
              <a:rPr lang="en-US"/>
              <a:t>Capsules (drivers) run to completion</a:t>
            </a:r>
            <a:endParaRPr/>
          </a:p>
          <a:p>
            <a:pPr indent="-228600" lvl="1" marL="685800" rtl="0" algn="l">
              <a:lnSpc>
                <a:spcPct val="90000"/>
              </a:lnSpc>
              <a:spcBef>
                <a:spcPts val="500"/>
              </a:spcBef>
              <a:spcAft>
                <a:spcPts val="0"/>
              </a:spcAft>
              <a:buClr>
                <a:schemeClr val="dk1"/>
              </a:buClr>
              <a:buSzPts val="2400"/>
              <a:buChar char="◦"/>
            </a:pPr>
            <a:r>
              <a:rPr lang="en-US"/>
              <a:t>Asynchronous API</a:t>
            </a:r>
            <a:endParaRPr/>
          </a:p>
          <a:p>
            <a:pPr indent="-228600" lvl="0" marL="228600" rtl="0" algn="l">
              <a:lnSpc>
                <a:spcPct val="90000"/>
              </a:lnSpc>
              <a:spcBef>
                <a:spcPts val="1000"/>
              </a:spcBef>
              <a:spcAft>
                <a:spcPts val="0"/>
              </a:spcAft>
              <a:buClr>
                <a:schemeClr val="dk1"/>
              </a:buClr>
              <a:buSzPts val="2800"/>
              <a:buChar char="•"/>
            </a:pPr>
            <a:r>
              <a:rPr lang="en-US"/>
              <a:t>Does not allocate dynamic memory</a:t>
            </a:r>
            <a:endParaRPr/>
          </a:p>
          <a:p>
            <a:pPr indent="-228600" lvl="1" marL="685800" rtl="0" algn="l">
              <a:lnSpc>
                <a:spcPct val="90000"/>
              </a:lnSpc>
              <a:spcBef>
                <a:spcPts val="500"/>
              </a:spcBef>
              <a:spcAft>
                <a:spcPts val="0"/>
              </a:spcAft>
              <a:buClr>
                <a:schemeClr val="dk1"/>
              </a:buClr>
              <a:buSzPts val="2400"/>
              <a:buChar char="◦"/>
            </a:pPr>
            <a:r>
              <a:rPr lang="en-US"/>
              <a:t>Only static buffers</a:t>
            </a:r>
            <a:endParaRPr/>
          </a:p>
          <a:p>
            <a:pPr indent="-228600" lvl="1" marL="685800" rtl="0" algn="l">
              <a:lnSpc>
                <a:spcPct val="90000"/>
              </a:lnSpc>
              <a:spcBef>
                <a:spcPts val="500"/>
              </a:spcBef>
              <a:spcAft>
                <a:spcPts val="0"/>
              </a:spcAft>
              <a:buClr>
                <a:schemeClr val="dk1"/>
              </a:buClr>
              <a:buSzPts val="2400"/>
              <a:buChar char="◦"/>
            </a:pPr>
            <a:r>
              <a:rPr lang="en-US"/>
              <a:t>No out of memory errors in kernel</a:t>
            </a:r>
            <a:endParaRPr/>
          </a:p>
          <a:p>
            <a:pPr indent="-228600" lvl="0" marL="228600" rtl="0" algn="l">
              <a:lnSpc>
                <a:spcPct val="90000"/>
              </a:lnSpc>
              <a:spcBef>
                <a:spcPts val="1000"/>
              </a:spcBef>
              <a:spcAft>
                <a:spcPts val="0"/>
              </a:spcAft>
              <a:buClr>
                <a:schemeClr val="dk1"/>
              </a:buClr>
              <a:buSzPts val="2800"/>
              <a:buChar char="•"/>
            </a:pPr>
            <a:r>
              <a:rPr lang="en-US"/>
              <a:t>Grants </a:t>
            </a:r>
            <a:endParaRPr/>
          </a:p>
          <a:p>
            <a:pPr indent="-228600" lvl="1" marL="685800" rtl="0" algn="l">
              <a:lnSpc>
                <a:spcPct val="90000"/>
              </a:lnSpc>
              <a:spcBef>
                <a:spcPts val="500"/>
              </a:spcBef>
              <a:spcAft>
                <a:spcPts val="0"/>
              </a:spcAft>
              <a:buClr>
                <a:schemeClr val="dk1"/>
              </a:buClr>
              <a:buSzPts val="2400"/>
              <a:buChar char="◦"/>
            </a:pPr>
            <a:r>
              <a:rPr lang="en-US"/>
              <a:t>Memory for capsules in user processes</a:t>
            </a:r>
            <a:endParaRPr/>
          </a:p>
          <a:p>
            <a:pPr indent="-228600" lvl="1" marL="685800" rtl="0" algn="l">
              <a:lnSpc>
                <a:spcPct val="90000"/>
              </a:lnSpc>
              <a:spcBef>
                <a:spcPts val="500"/>
              </a:spcBef>
              <a:spcAft>
                <a:spcPts val="1600"/>
              </a:spcAft>
              <a:buClr>
                <a:schemeClr val="dk1"/>
              </a:buClr>
              <a:buSzPts val="2400"/>
              <a:buChar char="◦"/>
            </a:pPr>
            <a:r>
              <a:rPr lang="en-US"/>
              <a:t>Allocated at the start of a process (if possible)</a:t>
            </a:r>
            <a:endParaRPr/>
          </a:p>
        </p:txBody>
      </p:sp>
      <p:pic>
        <p:nvPicPr>
          <p:cNvPr id="639" name="Google Shape;639;p81"/>
          <p:cNvPicPr preferRelativeResize="0"/>
          <p:nvPr/>
        </p:nvPicPr>
        <p:blipFill>
          <a:blip r:embed="rId3">
            <a:alphaModFix/>
          </a:blip>
          <a:stretch>
            <a:fillRect/>
          </a:stretch>
        </p:blipFill>
        <p:spPr>
          <a:xfrm>
            <a:off x="6807200" y="803600"/>
            <a:ext cx="5060803" cy="411190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Application (Process)</a:t>
            </a:r>
            <a:endParaRPr/>
          </a:p>
        </p:txBody>
      </p:sp>
      <p:sp>
        <p:nvSpPr>
          <p:cNvPr id="645" name="Google Shape;645;p82"/>
          <p:cNvSpPr txBox="1"/>
          <p:nvPr>
            <p:ph idx="1" type="body"/>
          </p:nvPr>
        </p:nvSpPr>
        <p:spPr>
          <a:xfrm>
            <a:off x="838200" y="1679945"/>
            <a:ext cx="5181600" cy="42990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Font typeface="Calibri"/>
              <a:buChar char="•"/>
            </a:pPr>
            <a:r>
              <a:rPr lang="en-US">
                <a:latin typeface="Calibri"/>
                <a:ea typeface="Calibri"/>
                <a:cs typeface="Calibri"/>
                <a:sym typeface="Calibri"/>
              </a:rPr>
              <a:t>Standalone executable </a:t>
            </a:r>
            <a:endParaRPr>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i="1" lang="en-US">
                <a:latin typeface="Calibri"/>
                <a:ea typeface="Calibri"/>
                <a:cs typeface="Calibri"/>
                <a:sym typeface="Calibri"/>
              </a:rPr>
              <a:t>compiled without TockOS kernel</a:t>
            </a:r>
            <a:endParaRPr>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Font typeface="Calibri"/>
              <a:buChar char="•"/>
            </a:pPr>
            <a:r>
              <a:rPr lang="en-US">
                <a:latin typeface="Calibri"/>
                <a:ea typeface="Calibri"/>
                <a:cs typeface="Calibri"/>
                <a:sym typeface="Calibri"/>
              </a:rPr>
              <a:t>Memory Protection </a:t>
            </a:r>
            <a:endParaRPr>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i="1" lang="en-US">
                <a:latin typeface="Calibri"/>
                <a:ea typeface="Calibri"/>
                <a:cs typeface="Calibri"/>
                <a:sym typeface="Calibri"/>
              </a:rPr>
              <a:t>MPU Regions</a:t>
            </a:r>
            <a:endParaRPr>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Font typeface="Calibri"/>
              <a:buChar char="•"/>
            </a:pPr>
            <a:r>
              <a:rPr lang="en-US">
                <a:latin typeface="Calibri"/>
                <a:ea typeface="Calibri"/>
                <a:cs typeface="Calibri"/>
                <a:sym typeface="Calibri"/>
              </a:rPr>
              <a:t>Can (</a:t>
            </a:r>
            <a:r>
              <a:rPr i="1" lang="en-US">
                <a:latin typeface="Calibri"/>
                <a:ea typeface="Calibri"/>
                <a:cs typeface="Calibri"/>
                <a:sym typeface="Calibri"/>
              </a:rPr>
              <a:t>seg</a:t>
            </a:r>
            <a:r>
              <a:rPr lang="en-US">
                <a:latin typeface="Calibri"/>
                <a:ea typeface="Calibri"/>
                <a:cs typeface="Calibri"/>
                <a:sym typeface="Calibri"/>
              </a:rPr>
              <a:t>)fault</a:t>
            </a:r>
            <a:endParaRPr>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Font typeface="Calibri"/>
              <a:buChar char="•"/>
            </a:pPr>
            <a:r>
              <a:rPr lang="en-US">
                <a:latin typeface="Calibri"/>
                <a:ea typeface="Calibri"/>
                <a:cs typeface="Calibri"/>
                <a:sym typeface="Calibri"/>
              </a:rPr>
              <a:t>Relocatable code</a:t>
            </a:r>
            <a:endParaRPr>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a:latin typeface="Calibri"/>
                <a:ea typeface="Calibri"/>
                <a:cs typeface="Calibri"/>
                <a:sym typeface="Calibri"/>
              </a:rPr>
              <a:t>if supported by the compiler</a:t>
            </a:r>
            <a:endParaRPr>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Font typeface="Calibri"/>
              <a:buChar char="•"/>
            </a:pPr>
            <a:r>
              <a:rPr lang="en-US">
                <a:latin typeface="Calibri"/>
                <a:ea typeface="Calibri"/>
                <a:cs typeface="Calibri"/>
                <a:sym typeface="Calibri"/>
              </a:rPr>
              <a:t>IPC</a:t>
            </a:r>
            <a:endParaRPr>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a:latin typeface="Calibri"/>
                <a:ea typeface="Calibri"/>
                <a:cs typeface="Calibri"/>
                <a:sym typeface="Calibri"/>
              </a:rPr>
              <a:t>service discovery</a:t>
            </a:r>
            <a:endParaRPr>
              <a:latin typeface="Calibri"/>
              <a:ea typeface="Calibri"/>
              <a:cs typeface="Calibri"/>
              <a:sym typeface="Calibri"/>
            </a:endParaRPr>
          </a:p>
          <a:p>
            <a:pPr indent="-266700" lvl="0" marL="228600" rtl="0" algn="l">
              <a:lnSpc>
                <a:spcPct val="90000"/>
              </a:lnSpc>
              <a:spcBef>
                <a:spcPts val="500"/>
              </a:spcBef>
              <a:spcAft>
                <a:spcPts val="0"/>
              </a:spcAft>
              <a:buClr>
                <a:schemeClr val="dk1"/>
              </a:buClr>
              <a:buSzPts val="2400"/>
              <a:buFont typeface="Calibri"/>
              <a:buChar char="•"/>
            </a:pPr>
            <a:r>
              <a:rPr lang="en-US">
                <a:latin typeface="Calibri"/>
                <a:ea typeface="Calibri"/>
                <a:cs typeface="Calibri"/>
                <a:sym typeface="Calibri"/>
              </a:rPr>
              <a:t>Preemptible by the kernel</a:t>
            </a:r>
            <a:endParaRPr>
              <a:latin typeface="Calibri"/>
              <a:ea typeface="Calibri"/>
              <a:cs typeface="Calibri"/>
              <a:sym typeface="Calibri"/>
            </a:endParaRPr>
          </a:p>
          <a:p>
            <a:pPr indent="-50800" lvl="0" marL="228600" rtl="0" algn="l">
              <a:lnSpc>
                <a:spcPct val="90000"/>
              </a:lnSpc>
              <a:spcBef>
                <a:spcPts val="1000"/>
              </a:spcBef>
              <a:spcAft>
                <a:spcPts val="1600"/>
              </a:spcAft>
              <a:buClr>
                <a:schemeClr val="dk1"/>
              </a:buClr>
              <a:buSzPts val="2800"/>
              <a:buNone/>
            </a:pPr>
            <a:r>
              <a:t/>
            </a:r>
            <a:endParaRPr/>
          </a:p>
        </p:txBody>
      </p:sp>
      <p:pic>
        <p:nvPicPr>
          <p:cNvPr id="646" name="Google Shape;646;p82"/>
          <p:cNvPicPr preferRelativeResize="0"/>
          <p:nvPr/>
        </p:nvPicPr>
        <p:blipFill>
          <a:blip r:embed="rId3">
            <a:alphaModFix/>
          </a:blip>
          <a:stretch>
            <a:fillRect/>
          </a:stretch>
        </p:blipFill>
        <p:spPr>
          <a:xfrm>
            <a:off x="7256725" y="1679938"/>
            <a:ext cx="3667125" cy="3238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3"/>
          <p:cNvSpPr txBox="1"/>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en-US" sz="3700">
                <a:solidFill>
                  <a:srgbClr val="4BA2DA"/>
                </a:solidFill>
                <a:latin typeface="Calibri"/>
                <a:ea typeface="Calibri"/>
                <a:cs typeface="Calibri"/>
                <a:sym typeface="Calibri"/>
              </a:rPr>
              <a:t>Grant Region</a:t>
            </a:r>
            <a:endParaRPr b="1" sz="3700">
              <a:solidFill>
                <a:srgbClr val="4BA2DA"/>
              </a:solidFill>
              <a:latin typeface="Calibri"/>
              <a:ea typeface="Calibri"/>
              <a:cs typeface="Calibri"/>
              <a:sym typeface="Calibri"/>
            </a:endParaRPr>
          </a:p>
        </p:txBody>
      </p:sp>
      <p:pic>
        <p:nvPicPr>
          <p:cNvPr id="653" name="Google Shape;653;p83"/>
          <p:cNvPicPr preferRelativeResize="0"/>
          <p:nvPr/>
        </p:nvPicPr>
        <p:blipFill>
          <a:blip r:embed="rId3">
            <a:alphaModFix/>
          </a:blip>
          <a:stretch>
            <a:fillRect/>
          </a:stretch>
        </p:blipFill>
        <p:spPr>
          <a:xfrm>
            <a:off x="6721575" y="1274500"/>
            <a:ext cx="5060803" cy="4111902"/>
          </a:xfrm>
          <a:prstGeom prst="rect">
            <a:avLst/>
          </a:prstGeom>
          <a:noFill/>
          <a:ln>
            <a:noFill/>
          </a:ln>
        </p:spPr>
      </p:pic>
      <p:sp>
        <p:nvSpPr>
          <p:cNvPr id="654" name="Google Shape;654;p83"/>
          <p:cNvSpPr/>
          <p:nvPr/>
        </p:nvSpPr>
        <p:spPr>
          <a:xfrm>
            <a:off x="6285846" y="1448431"/>
            <a:ext cx="802800" cy="182100"/>
          </a:xfrm>
          <a:prstGeom prst="rightArrow">
            <a:avLst>
              <a:gd fmla="val 50000" name="adj1"/>
              <a:gd fmla="val 50000" name="adj2"/>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p83"/>
          <p:cNvSpPr/>
          <p:nvPr/>
        </p:nvSpPr>
        <p:spPr>
          <a:xfrm>
            <a:off x="592200" y="1962075"/>
            <a:ext cx="5490300" cy="7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Calibri"/>
                <a:ea typeface="Calibri"/>
                <a:cs typeface="Calibri"/>
                <a:sym typeface="Calibri"/>
              </a:rPr>
              <a:t>Microcontrollers are severely memory constrained.</a:t>
            </a:r>
            <a:endParaRPr sz="1800">
              <a:latin typeface="Calibri"/>
              <a:ea typeface="Calibri"/>
              <a:cs typeface="Calibri"/>
              <a:sym typeface="Calibri"/>
            </a:endParaRPr>
          </a:p>
        </p:txBody>
      </p:sp>
      <p:sp>
        <p:nvSpPr>
          <p:cNvPr id="656" name="Google Shape;656;p83"/>
          <p:cNvSpPr/>
          <p:nvPr/>
        </p:nvSpPr>
        <p:spPr>
          <a:xfrm>
            <a:off x="592200" y="2863650"/>
            <a:ext cx="5490300" cy="7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Calibri"/>
                <a:ea typeface="Calibri"/>
                <a:cs typeface="Calibri"/>
                <a:sym typeface="Calibri"/>
              </a:rPr>
              <a:t>Dynamic memory in the kernel has the potential to crash the kernel if memory is exhausted.</a:t>
            </a:r>
            <a:endParaRPr sz="1800">
              <a:latin typeface="Calibri"/>
              <a:ea typeface="Calibri"/>
              <a:cs typeface="Calibri"/>
              <a:sym typeface="Calibri"/>
            </a:endParaRPr>
          </a:p>
        </p:txBody>
      </p:sp>
      <p:sp>
        <p:nvSpPr>
          <p:cNvPr id="657" name="Google Shape;657;p83"/>
          <p:cNvSpPr/>
          <p:nvPr/>
        </p:nvSpPr>
        <p:spPr>
          <a:xfrm>
            <a:off x="592200" y="3765225"/>
            <a:ext cx="5490300" cy="149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Calibri"/>
                <a:ea typeface="Calibri"/>
                <a:cs typeface="Calibri"/>
                <a:sym typeface="Calibri"/>
              </a:rPr>
              <a:t>Grants are Tock’s solution to this issue:</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Static memory used in kernel.</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Kernel can dynamically allocate memory in the application’s grant as needed.</a:t>
            </a:r>
            <a:endParaRPr sz="1800">
              <a:solidFill>
                <a:schemeClr val="dk2"/>
              </a:solidFill>
              <a:latin typeface="Calibri"/>
              <a:ea typeface="Calibri"/>
              <a:cs typeface="Calibri"/>
              <a:sym typeface="Calibri"/>
            </a:endParaRPr>
          </a:p>
        </p:txBody>
      </p:sp>
      <p:sp>
        <p:nvSpPr>
          <p:cNvPr id="658" name="Google Shape;658;p83"/>
          <p:cNvSpPr/>
          <p:nvPr/>
        </p:nvSpPr>
        <p:spPr>
          <a:xfrm>
            <a:off x="592200" y="5614125"/>
            <a:ext cx="10515600" cy="7599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dk2"/>
                </a:solidFill>
                <a:latin typeface="Calibri"/>
                <a:ea typeface="Calibri"/>
                <a:cs typeface="Calibri"/>
                <a:sym typeface="Calibri"/>
              </a:rPr>
              <a:t>Key Takeaway: Grant memory exhaustion will only fault process, not the kernel.</a:t>
            </a:r>
            <a:endParaRPr b="1" sz="1800">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4"/>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Userland libraries</a:t>
            </a:r>
            <a:endParaRPr/>
          </a:p>
        </p:txBody>
      </p:sp>
      <p:sp>
        <p:nvSpPr>
          <p:cNvPr id="664" name="Google Shape;664;p84"/>
          <p:cNvSpPr txBox="1"/>
          <p:nvPr>
            <p:ph idx="1" type="body"/>
          </p:nvPr>
        </p:nvSpPr>
        <p:spPr>
          <a:xfrm>
            <a:off x="839788" y="1681163"/>
            <a:ext cx="5157900" cy="466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1600"/>
              </a:spcAft>
              <a:buClr>
                <a:schemeClr val="dk1"/>
              </a:buClr>
              <a:buSzPts val="2400"/>
              <a:buNone/>
            </a:pPr>
            <a:r>
              <a:rPr lang="en-US"/>
              <a:t>Libtock-C</a:t>
            </a:r>
            <a:endParaRPr/>
          </a:p>
        </p:txBody>
      </p:sp>
      <p:sp>
        <p:nvSpPr>
          <p:cNvPr id="665" name="Google Shape;665;p84"/>
          <p:cNvSpPr txBox="1"/>
          <p:nvPr>
            <p:ph idx="2" type="body"/>
          </p:nvPr>
        </p:nvSpPr>
        <p:spPr>
          <a:xfrm>
            <a:off x="839788" y="2211572"/>
            <a:ext cx="5157900" cy="37674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Stable (recommended)</a:t>
            </a:r>
            <a:endParaRPr/>
          </a:p>
          <a:p>
            <a:pPr indent="-228600" lvl="0" marL="228600" rtl="0" algn="l">
              <a:lnSpc>
                <a:spcPct val="90000"/>
              </a:lnSpc>
              <a:spcBef>
                <a:spcPts val="1000"/>
              </a:spcBef>
              <a:spcAft>
                <a:spcPts val="0"/>
              </a:spcAft>
              <a:buClr>
                <a:schemeClr val="dk1"/>
              </a:buClr>
              <a:buSzPts val="2800"/>
              <a:buChar char="•"/>
            </a:pPr>
            <a:r>
              <a:rPr lang="en-US"/>
              <a:t>newlib</a:t>
            </a:r>
            <a:endParaRPr/>
          </a:p>
          <a:p>
            <a:pPr indent="-228600" lvl="1" marL="685800" rtl="0" algn="l">
              <a:lnSpc>
                <a:spcPct val="90000"/>
              </a:lnSpc>
              <a:spcBef>
                <a:spcPts val="500"/>
              </a:spcBef>
              <a:spcAft>
                <a:spcPts val="0"/>
              </a:spcAft>
              <a:buClr>
                <a:schemeClr val="dk1"/>
              </a:buClr>
              <a:buSzPts val="2400"/>
              <a:buChar char="◦"/>
            </a:pPr>
            <a:r>
              <a:rPr lang="en-US"/>
              <a:t>libc</a:t>
            </a:r>
            <a:endParaRPr/>
          </a:p>
          <a:p>
            <a:pPr indent="-228600" lvl="1" marL="685800" rtl="0" algn="l">
              <a:lnSpc>
                <a:spcPct val="90000"/>
              </a:lnSpc>
              <a:spcBef>
                <a:spcPts val="500"/>
              </a:spcBef>
              <a:spcAft>
                <a:spcPts val="0"/>
              </a:spcAft>
              <a:buClr>
                <a:schemeClr val="dk1"/>
              </a:buClr>
              <a:buSzPts val="2400"/>
              <a:buChar char="◦"/>
            </a:pPr>
            <a:r>
              <a:rPr lang="en-US"/>
              <a:t>libm</a:t>
            </a:r>
            <a:endParaRPr/>
          </a:p>
          <a:p>
            <a:pPr indent="-228600" lvl="0" marL="228600" rtl="0" algn="l">
              <a:lnSpc>
                <a:spcPct val="90000"/>
              </a:lnSpc>
              <a:spcBef>
                <a:spcPts val="1000"/>
              </a:spcBef>
              <a:spcAft>
                <a:spcPts val="0"/>
              </a:spcAft>
              <a:buClr>
                <a:schemeClr val="dk1"/>
              </a:buClr>
              <a:buSzPts val="2800"/>
              <a:buChar char="•"/>
            </a:pPr>
            <a:r>
              <a:rPr lang="en-US"/>
              <a:t>libc+</a:t>
            </a:r>
            <a:endParaRPr/>
          </a:p>
          <a:p>
            <a:pPr indent="-228600" lvl="1" marL="685800" rtl="0" algn="l">
              <a:lnSpc>
                <a:spcPct val="90000"/>
              </a:lnSpc>
              <a:spcBef>
                <a:spcPts val="500"/>
              </a:spcBef>
              <a:spcAft>
                <a:spcPts val="0"/>
              </a:spcAft>
              <a:buClr>
                <a:schemeClr val="dk1"/>
              </a:buClr>
              <a:buSzPts val="2400"/>
              <a:buChar char="◦"/>
            </a:pPr>
            <a:r>
              <a:rPr i="1" lang="en-US"/>
              <a:t>Lua53</a:t>
            </a:r>
            <a:endParaRPr/>
          </a:p>
          <a:p>
            <a:pPr indent="-228600" lvl="1" marL="685800" rtl="0" algn="l">
              <a:lnSpc>
                <a:spcPct val="90000"/>
              </a:lnSpc>
              <a:spcBef>
                <a:spcPts val="500"/>
              </a:spcBef>
              <a:spcAft>
                <a:spcPts val="0"/>
              </a:spcAft>
              <a:buClr>
                <a:schemeClr val="dk1"/>
              </a:buClr>
              <a:buSzPts val="2400"/>
              <a:buChar char="◦"/>
            </a:pPr>
            <a:r>
              <a:rPr i="1" lang="en-US"/>
              <a:t>LittlevGL</a:t>
            </a:r>
            <a:endParaRPr i="1"/>
          </a:p>
          <a:p>
            <a:pPr indent="-228600" lvl="0" marL="228600" rtl="0" algn="l">
              <a:lnSpc>
                <a:spcPct val="90000"/>
              </a:lnSpc>
              <a:spcBef>
                <a:spcPts val="1000"/>
              </a:spcBef>
              <a:spcAft>
                <a:spcPts val="0"/>
              </a:spcAft>
              <a:buClr>
                <a:schemeClr val="dk1"/>
              </a:buClr>
              <a:buSzPts val="2800"/>
              <a:buChar char="•"/>
            </a:pPr>
            <a:r>
              <a:rPr lang="en-US"/>
              <a:t>RV32: no suitable PIC support (as of May 2024)</a:t>
            </a:r>
            <a:endParaRPr/>
          </a:p>
        </p:txBody>
      </p:sp>
      <p:sp>
        <p:nvSpPr>
          <p:cNvPr id="666" name="Google Shape;666;p84"/>
          <p:cNvSpPr txBox="1"/>
          <p:nvPr>
            <p:ph idx="3" type="body"/>
          </p:nvPr>
        </p:nvSpPr>
        <p:spPr>
          <a:xfrm>
            <a:off x="6172200" y="1681163"/>
            <a:ext cx="5183100" cy="466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1600"/>
              </a:spcAft>
              <a:buClr>
                <a:schemeClr val="dk1"/>
              </a:buClr>
              <a:buSzPts val="2400"/>
              <a:buNone/>
            </a:pPr>
            <a:r>
              <a:rPr lang="en-US"/>
              <a:t>Libtock-RS</a:t>
            </a:r>
            <a:endParaRPr/>
          </a:p>
        </p:txBody>
      </p:sp>
      <p:sp>
        <p:nvSpPr>
          <p:cNvPr id="667" name="Google Shape;667;p84"/>
          <p:cNvSpPr txBox="1"/>
          <p:nvPr>
            <p:ph idx="4" type="body"/>
          </p:nvPr>
        </p:nvSpPr>
        <p:spPr>
          <a:xfrm>
            <a:off x="6172200" y="2211572"/>
            <a:ext cx="5183100" cy="3767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not stable yet</a:t>
            </a:r>
            <a:endParaRPr/>
          </a:p>
          <a:p>
            <a:pPr indent="-228600" lvl="0" marL="228600" rtl="0" algn="l">
              <a:lnSpc>
                <a:spcPct val="90000"/>
              </a:lnSpc>
              <a:spcBef>
                <a:spcPts val="1000"/>
              </a:spcBef>
              <a:spcAft>
                <a:spcPts val="0"/>
              </a:spcAft>
              <a:buClr>
                <a:schemeClr val="dk1"/>
              </a:buClr>
              <a:buSzPts val="2800"/>
              <a:buChar char="•"/>
            </a:pPr>
            <a:r>
              <a:rPr lang="en-US"/>
              <a:t>core </a:t>
            </a:r>
            <a:endParaRPr/>
          </a:p>
          <a:p>
            <a:pPr indent="-228600" lvl="1" marL="685800" rtl="0" algn="l">
              <a:lnSpc>
                <a:spcPct val="90000"/>
              </a:lnSpc>
              <a:spcBef>
                <a:spcPts val="500"/>
              </a:spcBef>
              <a:spcAft>
                <a:spcPts val="0"/>
              </a:spcAft>
              <a:buClr>
                <a:schemeClr val="dk1"/>
              </a:buClr>
              <a:buSzPts val="2400"/>
              <a:buChar char="◦"/>
            </a:pPr>
            <a:r>
              <a:rPr lang="en-US"/>
              <a:t>active development</a:t>
            </a:r>
            <a:endParaRPr/>
          </a:p>
          <a:p>
            <a:pPr indent="-228600" lvl="0" marL="228600" rtl="0" algn="l">
              <a:lnSpc>
                <a:spcPct val="90000"/>
              </a:lnSpc>
              <a:spcBef>
                <a:spcPts val="1000"/>
              </a:spcBef>
              <a:spcAft>
                <a:spcPts val="0"/>
              </a:spcAft>
              <a:buClr>
                <a:schemeClr val="dk1"/>
              </a:buClr>
              <a:buSzPts val="2800"/>
              <a:buChar char="•"/>
            </a:pPr>
            <a:r>
              <a:rPr lang="en-US"/>
              <a:t>No suitable PIC support in LLVM (as of May 2024)</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5"/>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Tockloader</a:t>
            </a:r>
            <a:endParaRPr/>
          </a:p>
        </p:txBody>
      </p:sp>
      <p:sp>
        <p:nvSpPr>
          <p:cNvPr id="674" name="Google Shape;674;p85"/>
          <p:cNvSpPr txBox="1"/>
          <p:nvPr>
            <p:ph idx="1" type="body"/>
          </p:nvPr>
        </p:nvSpPr>
        <p:spPr>
          <a:xfrm>
            <a:off x="838200" y="1679945"/>
            <a:ext cx="4965600" cy="4299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Manage Tock OS Application</a:t>
            </a:r>
            <a:endParaRPr/>
          </a:p>
          <a:p>
            <a:pPr indent="-228600" lvl="0" marL="228600" rtl="0" algn="l">
              <a:lnSpc>
                <a:spcPct val="90000"/>
              </a:lnSpc>
              <a:spcBef>
                <a:spcPts val="1000"/>
              </a:spcBef>
              <a:spcAft>
                <a:spcPts val="0"/>
              </a:spcAft>
              <a:buClr>
                <a:schemeClr val="dk1"/>
              </a:buClr>
              <a:buSzPts val="2800"/>
              <a:buChar char="●"/>
            </a:pPr>
            <a:r>
              <a:rPr lang="en-US"/>
              <a:t>Uses TAB files</a:t>
            </a:r>
            <a:endParaRPr/>
          </a:p>
          <a:p>
            <a:pPr indent="-228600" lvl="0" marL="228600" rtl="0" algn="l">
              <a:lnSpc>
                <a:spcPct val="90000"/>
              </a:lnSpc>
              <a:spcBef>
                <a:spcPts val="1000"/>
              </a:spcBef>
              <a:spcAft>
                <a:spcPts val="0"/>
              </a:spcAft>
              <a:buClr>
                <a:schemeClr val="dk1"/>
              </a:buClr>
              <a:buSzPts val="2800"/>
              <a:buChar char="●"/>
            </a:pPr>
            <a:r>
              <a:rPr lang="en-US"/>
              <a:t>Written in Python</a:t>
            </a:r>
            <a:endParaRPr/>
          </a:p>
          <a:p>
            <a:pPr indent="-228600" lvl="0" marL="228600" rtl="0" algn="l">
              <a:lnSpc>
                <a:spcPct val="90000"/>
              </a:lnSpc>
              <a:spcBef>
                <a:spcPts val="1000"/>
              </a:spcBef>
              <a:spcAft>
                <a:spcPts val="0"/>
              </a:spcAft>
              <a:buClr>
                <a:schemeClr val="dk1"/>
              </a:buClr>
              <a:buSzPts val="2800"/>
              <a:buChar char="●"/>
            </a:pPr>
            <a:r>
              <a:rPr lang="en-US"/>
              <a:t>Built-in support for several boards</a:t>
            </a:r>
            <a:endParaRPr/>
          </a:p>
          <a:p>
            <a:pPr indent="-228600" lvl="0" marL="228600" rtl="0" algn="l">
              <a:lnSpc>
                <a:spcPct val="90000"/>
              </a:lnSpc>
              <a:spcBef>
                <a:spcPts val="1000"/>
              </a:spcBef>
              <a:spcAft>
                <a:spcPts val="0"/>
              </a:spcAft>
              <a:buClr>
                <a:schemeClr val="dk1"/>
              </a:buClr>
              <a:buSzPts val="2800"/>
              <a:buChar char="●"/>
            </a:pPr>
            <a:r>
              <a:rPr i="1" lang="en-US"/>
              <a:t>Small App Store</a:t>
            </a:r>
            <a:endParaRPr/>
          </a:p>
          <a:p>
            <a:pPr indent="-76200" lvl="1" marL="685800" rtl="0" algn="l">
              <a:lnSpc>
                <a:spcPct val="90000"/>
              </a:lnSpc>
              <a:spcBef>
                <a:spcPts val="500"/>
              </a:spcBef>
              <a:spcAft>
                <a:spcPts val="1600"/>
              </a:spcAft>
              <a:buClr>
                <a:schemeClr val="dk1"/>
              </a:buClr>
              <a:buSzPts val="2400"/>
              <a:buNone/>
            </a:pPr>
            <a:r>
              <a:t/>
            </a:r>
            <a:endParaRPr/>
          </a:p>
        </p:txBody>
      </p:sp>
      <p:pic>
        <p:nvPicPr>
          <p:cNvPr id="675" name="Google Shape;675;p85"/>
          <p:cNvPicPr preferRelativeResize="0"/>
          <p:nvPr/>
        </p:nvPicPr>
        <p:blipFill rotWithShape="1">
          <a:blip r:embed="rId3">
            <a:alphaModFix/>
          </a:blip>
          <a:srcRect b="0" l="0" r="0" t="0"/>
          <a:stretch/>
        </p:blipFill>
        <p:spPr>
          <a:xfrm>
            <a:off x="6257496" y="2832100"/>
            <a:ext cx="4965702" cy="596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Outline</a:t>
            </a:r>
            <a:endParaRPr/>
          </a:p>
        </p:txBody>
      </p:sp>
      <p:sp>
        <p:nvSpPr>
          <p:cNvPr id="138" name="Google Shape;138;p23"/>
          <p:cNvSpPr txBox="1"/>
          <p:nvPr>
            <p:ph idx="1" type="body"/>
          </p:nvPr>
        </p:nvSpPr>
        <p:spPr>
          <a:xfrm>
            <a:off x="838200" y="1724477"/>
            <a:ext cx="10515600" cy="35076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50000"/>
              </a:lnSpc>
              <a:spcBef>
                <a:spcPts val="1000"/>
              </a:spcBef>
              <a:spcAft>
                <a:spcPts val="0"/>
              </a:spcAft>
              <a:buNone/>
            </a:pPr>
            <a:r>
              <a:rPr b="1" lang="en-US"/>
              <a:t>Background</a:t>
            </a:r>
            <a:endParaRPr b="1"/>
          </a:p>
          <a:p>
            <a:pPr indent="0" lvl="0" marL="457200" rtl="0" algn="l">
              <a:lnSpc>
                <a:spcPct val="150000"/>
              </a:lnSpc>
              <a:spcBef>
                <a:spcPts val="1000"/>
              </a:spcBef>
              <a:spcAft>
                <a:spcPts val="0"/>
              </a:spcAft>
              <a:buNone/>
            </a:pPr>
            <a:r>
              <a:rPr b="1" lang="en-US"/>
              <a:t>1. What is Tock OS</a:t>
            </a:r>
            <a:endParaRPr b="1"/>
          </a:p>
          <a:p>
            <a:pPr indent="0" lvl="0" marL="457200" rtl="0" algn="l">
              <a:lnSpc>
                <a:spcPct val="150000"/>
              </a:lnSpc>
              <a:spcBef>
                <a:spcPts val="1000"/>
              </a:spcBef>
              <a:spcAft>
                <a:spcPts val="0"/>
              </a:spcAft>
              <a:buNone/>
            </a:pPr>
            <a:r>
              <a:rPr lang="en-US">
                <a:solidFill>
                  <a:srgbClr val="B7B7B7"/>
                </a:solidFill>
              </a:rPr>
              <a:t>2. What is Thread</a:t>
            </a:r>
            <a:endParaRPr>
              <a:solidFill>
                <a:srgbClr val="B7B7B7"/>
              </a:solidFill>
            </a:endParaRPr>
          </a:p>
          <a:p>
            <a:pPr indent="0" lvl="0" marL="0" rtl="0" algn="l">
              <a:lnSpc>
                <a:spcPct val="150000"/>
              </a:lnSpc>
              <a:spcBef>
                <a:spcPts val="1000"/>
              </a:spcBef>
              <a:spcAft>
                <a:spcPts val="0"/>
              </a:spcAft>
              <a:buNone/>
            </a:pPr>
            <a:r>
              <a:rPr b="1" lang="en-US">
                <a:solidFill>
                  <a:srgbClr val="B7B7B7"/>
                </a:solidFill>
              </a:rPr>
              <a:t>A Deep Dive into bringing OpenThead to Tock</a:t>
            </a:r>
            <a:endParaRPr b="1">
              <a:solidFill>
                <a:srgbClr val="B7B7B7"/>
              </a:solidFill>
            </a:endParaRPr>
          </a:p>
          <a:p>
            <a:pPr indent="457200" lvl="0" marL="0" rtl="0" algn="l">
              <a:lnSpc>
                <a:spcPct val="150000"/>
              </a:lnSpc>
              <a:spcBef>
                <a:spcPts val="1000"/>
              </a:spcBef>
              <a:spcAft>
                <a:spcPts val="0"/>
              </a:spcAft>
              <a:buNone/>
            </a:pPr>
            <a:r>
              <a:rPr lang="en-US">
                <a:solidFill>
                  <a:srgbClr val="B7B7B7"/>
                </a:solidFill>
              </a:rPr>
              <a:t>3. Architecture Design</a:t>
            </a:r>
            <a:endParaRPr>
              <a:solidFill>
                <a:srgbClr val="B7B7B7"/>
              </a:solidFill>
            </a:endParaRPr>
          </a:p>
          <a:p>
            <a:pPr indent="457200" lvl="0" marL="0" rtl="0" algn="l">
              <a:lnSpc>
                <a:spcPct val="150000"/>
              </a:lnSpc>
              <a:spcBef>
                <a:spcPts val="1000"/>
              </a:spcBef>
              <a:spcAft>
                <a:spcPts val="0"/>
              </a:spcAft>
              <a:buNone/>
            </a:pPr>
            <a:r>
              <a:rPr lang="en-US">
                <a:solidFill>
                  <a:srgbClr val="B7B7B7"/>
                </a:solidFill>
              </a:rPr>
              <a:t>4. Implementation Challenges</a:t>
            </a:r>
            <a:endParaRPr>
              <a:solidFill>
                <a:srgbClr val="B7B7B7"/>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6"/>
          <p:cNvSpPr txBox="1"/>
          <p:nvPr>
            <p:ph type="title"/>
          </p:nvPr>
        </p:nvSpPr>
        <p:spPr>
          <a:xfrm>
            <a:off x="838200" y="365126"/>
            <a:ext cx="105156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A2DA"/>
              </a:buClr>
              <a:buSzPts val="4400"/>
              <a:buFont typeface="Calibri"/>
              <a:buNone/>
            </a:pPr>
            <a:r>
              <a:rPr lang="en-US"/>
              <a:t>Encapsulated Functions</a:t>
            </a:r>
            <a:endParaRPr/>
          </a:p>
        </p:txBody>
      </p:sp>
      <p:sp>
        <p:nvSpPr>
          <p:cNvPr id="682" name="Google Shape;682;p86"/>
          <p:cNvSpPr txBox="1"/>
          <p:nvPr>
            <p:ph idx="1" type="body"/>
          </p:nvPr>
        </p:nvSpPr>
        <p:spPr>
          <a:xfrm>
            <a:off x="838200" y="1679945"/>
            <a:ext cx="4965600" cy="42990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500"/>
              </a:spcBef>
              <a:spcAft>
                <a:spcPts val="0"/>
              </a:spcAft>
              <a:buSzPts val="1800"/>
              <a:buChar char="●"/>
            </a:pPr>
            <a:r>
              <a:rPr lang="en-US"/>
              <a:t>Another nice approach</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7" name="Shape 687"/>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2" name="Shape 692"/>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838200" y="365126"/>
            <a:ext cx="10515600" cy="1083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Embedded Operating Systems</a:t>
            </a:r>
            <a:endParaRPr/>
          </a:p>
        </p:txBody>
      </p:sp>
      <p:pic>
        <p:nvPicPr>
          <p:cNvPr id="145" name="Google Shape;145;p24" title="File:FreeRTOS logo 2005.svg - Wikimedia Commons"/>
          <p:cNvPicPr preferRelativeResize="0"/>
          <p:nvPr/>
        </p:nvPicPr>
        <p:blipFill>
          <a:blip r:embed="rId3">
            <a:alphaModFix/>
          </a:blip>
          <a:stretch>
            <a:fillRect/>
          </a:stretch>
        </p:blipFill>
        <p:spPr>
          <a:xfrm>
            <a:off x="8698351" y="1836828"/>
            <a:ext cx="3080023" cy="1191101"/>
          </a:xfrm>
          <a:prstGeom prst="rect">
            <a:avLst/>
          </a:prstGeom>
          <a:noFill/>
          <a:ln>
            <a:noFill/>
          </a:ln>
        </p:spPr>
      </p:pic>
      <p:pic>
        <p:nvPicPr>
          <p:cNvPr id="146" name="Google Shape;146;p24"/>
          <p:cNvPicPr preferRelativeResize="0"/>
          <p:nvPr/>
        </p:nvPicPr>
        <p:blipFill>
          <a:blip r:embed="rId4">
            <a:alphaModFix/>
          </a:blip>
          <a:stretch>
            <a:fillRect/>
          </a:stretch>
        </p:blipFill>
        <p:spPr>
          <a:xfrm>
            <a:off x="8597175" y="3594701"/>
            <a:ext cx="3282351" cy="1701350"/>
          </a:xfrm>
          <a:prstGeom prst="rect">
            <a:avLst/>
          </a:prstGeom>
          <a:noFill/>
          <a:ln>
            <a:noFill/>
          </a:ln>
        </p:spPr>
      </p:pic>
      <p:pic>
        <p:nvPicPr>
          <p:cNvPr id="147" name="Google Shape;147;p24"/>
          <p:cNvPicPr preferRelativeResize="0"/>
          <p:nvPr/>
        </p:nvPicPr>
        <p:blipFill>
          <a:blip r:embed="rId5">
            <a:alphaModFix/>
          </a:blip>
          <a:stretch>
            <a:fillRect/>
          </a:stretch>
        </p:blipFill>
        <p:spPr>
          <a:xfrm>
            <a:off x="4392619" y="1581691"/>
            <a:ext cx="3402714" cy="1701350"/>
          </a:xfrm>
          <a:prstGeom prst="rect">
            <a:avLst/>
          </a:prstGeom>
          <a:noFill/>
          <a:ln>
            <a:noFill/>
          </a:ln>
        </p:spPr>
      </p:pic>
      <p:pic>
        <p:nvPicPr>
          <p:cNvPr id="148" name="Google Shape;148;p24"/>
          <p:cNvPicPr preferRelativeResize="0"/>
          <p:nvPr/>
        </p:nvPicPr>
        <p:blipFill>
          <a:blip r:embed="rId6">
            <a:alphaModFix/>
          </a:blip>
          <a:stretch>
            <a:fillRect/>
          </a:stretch>
        </p:blipFill>
        <p:spPr>
          <a:xfrm>
            <a:off x="4392613" y="3416325"/>
            <a:ext cx="3402725" cy="2058100"/>
          </a:xfrm>
          <a:prstGeom prst="rect">
            <a:avLst/>
          </a:prstGeom>
          <a:noFill/>
          <a:ln>
            <a:noFill/>
          </a:ln>
        </p:spPr>
      </p:pic>
      <p:pic>
        <p:nvPicPr>
          <p:cNvPr id="149" name="Google Shape;149;p24"/>
          <p:cNvPicPr preferRelativeResize="0"/>
          <p:nvPr/>
        </p:nvPicPr>
        <p:blipFill>
          <a:blip r:embed="rId7">
            <a:alphaModFix/>
          </a:blip>
          <a:stretch>
            <a:fillRect/>
          </a:stretch>
        </p:blipFill>
        <p:spPr>
          <a:xfrm>
            <a:off x="936588" y="1448426"/>
            <a:ext cx="2143125" cy="2143125"/>
          </a:xfrm>
          <a:prstGeom prst="rect">
            <a:avLst/>
          </a:prstGeom>
          <a:noFill/>
          <a:ln>
            <a:noFill/>
          </a:ln>
        </p:spPr>
      </p:pic>
      <p:pic>
        <p:nvPicPr>
          <p:cNvPr id="150" name="Google Shape;150;p24"/>
          <p:cNvPicPr preferRelativeResize="0"/>
          <p:nvPr/>
        </p:nvPicPr>
        <p:blipFill>
          <a:blip r:embed="rId8">
            <a:alphaModFix/>
          </a:blip>
          <a:stretch>
            <a:fillRect/>
          </a:stretch>
        </p:blipFill>
        <p:spPr>
          <a:xfrm>
            <a:off x="597725" y="4217250"/>
            <a:ext cx="2820862" cy="1078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p:nvPr/>
        </p:nvSpPr>
        <p:spPr>
          <a:xfrm>
            <a:off x="338275" y="7242125"/>
            <a:ext cx="5463000" cy="1758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5"/>
          <p:cNvSpPr/>
          <p:nvPr/>
        </p:nvSpPr>
        <p:spPr>
          <a:xfrm>
            <a:off x="9002950" y="4094200"/>
            <a:ext cx="1997700" cy="1997700"/>
          </a:xfrm>
          <a:prstGeom prst="ellipse">
            <a:avLst/>
          </a:prstGeom>
          <a:solidFill>
            <a:srgbClr val="4BA2DA">
              <a:alpha val="137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8" name="Google Shape;158;p25"/>
          <p:cNvSpPr/>
          <p:nvPr/>
        </p:nvSpPr>
        <p:spPr>
          <a:xfrm>
            <a:off x="6660475" y="3458325"/>
            <a:ext cx="1997700" cy="1997700"/>
          </a:xfrm>
          <a:prstGeom prst="ellipse">
            <a:avLst/>
          </a:prstGeom>
          <a:solidFill>
            <a:srgbClr val="4BA2DA">
              <a:alpha val="137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9" name="Google Shape;159;p25"/>
          <p:cNvSpPr/>
          <p:nvPr/>
        </p:nvSpPr>
        <p:spPr>
          <a:xfrm>
            <a:off x="6360775" y="1172725"/>
            <a:ext cx="1997700" cy="1997700"/>
          </a:xfrm>
          <a:prstGeom prst="ellipse">
            <a:avLst/>
          </a:prstGeom>
          <a:solidFill>
            <a:srgbClr val="4BA2DA">
              <a:alpha val="137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0" name="Google Shape;160;p25"/>
          <p:cNvSpPr/>
          <p:nvPr/>
        </p:nvSpPr>
        <p:spPr>
          <a:xfrm>
            <a:off x="8469225" y="254850"/>
            <a:ext cx="1997700" cy="1997700"/>
          </a:xfrm>
          <a:prstGeom prst="ellipse">
            <a:avLst/>
          </a:prstGeom>
          <a:solidFill>
            <a:srgbClr val="4BA2DA">
              <a:alpha val="137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1" name="Google Shape;161;p25"/>
          <p:cNvSpPr/>
          <p:nvPr/>
        </p:nvSpPr>
        <p:spPr>
          <a:xfrm>
            <a:off x="10058650" y="2039600"/>
            <a:ext cx="1997700" cy="1997700"/>
          </a:xfrm>
          <a:prstGeom prst="ellipse">
            <a:avLst/>
          </a:prstGeom>
          <a:solidFill>
            <a:srgbClr val="4BA2DA">
              <a:alpha val="137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2" name="Google Shape;162;p25"/>
          <p:cNvSpPr txBox="1"/>
          <p:nvPr/>
        </p:nvSpPr>
        <p:spPr>
          <a:xfrm>
            <a:off x="183975" y="201900"/>
            <a:ext cx="5953800" cy="108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en-US" sz="3700">
                <a:solidFill>
                  <a:srgbClr val="4BA2DA"/>
                </a:solidFill>
                <a:latin typeface="Calibri"/>
                <a:ea typeface="Calibri"/>
                <a:cs typeface="Calibri"/>
                <a:sym typeface="Calibri"/>
              </a:rPr>
              <a:t>Embedded OS Characteristics</a:t>
            </a:r>
            <a:endParaRPr b="1" sz="3700">
              <a:solidFill>
                <a:srgbClr val="4BA2DA"/>
              </a:solidFill>
              <a:latin typeface="Calibri"/>
              <a:ea typeface="Calibri"/>
              <a:cs typeface="Calibri"/>
              <a:sym typeface="Calibri"/>
            </a:endParaRPr>
          </a:p>
        </p:txBody>
      </p:sp>
      <p:sp>
        <p:nvSpPr>
          <p:cNvPr id="163" name="Google Shape;163;p25"/>
          <p:cNvSpPr txBox="1"/>
          <p:nvPr/>
        </p:nvSpPr>
        <p:spPr>
          <a:xfrm>
            <a:off x="10260250" y="2638250"/>
            <a:ext cx="1594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Concurrent </a:t>
            </a:r>
            <a:endParaRPr b="1" sz="2000">
              <a:solidFill>
                <a:schemeClr val="dk1"/>
              </a:solidFill>
              <a:latin typeface="Calibri"/>
              <a:ea typeface="Calibri"/>
              <a:cs typeface="Calibri"/>
              <a:sym typeface="Calibri"/>
            </a:endParaRPr>
          </a:p>
          <a:p>
            <a:pPr indent="0" lvl="0" marL="0" rtl="0" algn="ctr">
              <a:spcBef>
                <a:spcPts val="0"/>
              </a:spcBef>
              <a:spcAft>
                <a:spcPts val="0"/>
              </a:spcAft>
              <a:buNone/>
            </a:pPr>
            <a:r>
              <a:rPr b="1" lang="en-US" sz="2000">
                <a:solidFill>
                  <a:schemeClr val="dk1"/>
                </a:solidFill>
                <a:latin typeface="Calibri"/>
                <a:ea typeface="Calibri"/>
                <a:cs typeface="Calibri"/>
                <a:sym typeface="Calibri"/>
              </a:rPr>
              <a:t>Applications</a:t>
            </a:r>
            <a:endParaRPr b="1" sz="2000">
              <a:solidFill>
                <a:schemeClr val="dk1"/>
              </a:solidFill>
              <a:latin typeface="Calibri"/>
              <a:ea typeface="Calibri"/>
              <a:cs typeface="Calibri"/>
              <a:sym typeface="Calibri"/>
            </a:endParaRPr>
          </a:p>
        </p:txBody>
      </p:sp>
      <p:sp>
        <p:nvSpPr>
          <p:cNvPr id="164" name="Google Shape;164;p25"/>
          <p:cNvSpPr txBox="1"/>
          <p:nvPr/>
        </p:nvSpPr>
        <p:spPr>
          <a:xfrm>
            <a:off x="8427225" y="853500"/>
            <a:ext cx="2081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Kernel/Process Isolation</a:t>
            </a:r>
            <a:endParaRPr b="1" sz="2000">
              <a:solidFill>
                <a:schemeClr val="dk1"/>
              </a:solidFill>
              <a:latin typeface="Calibri"/>
              <a:ea typeface="Calibri"/>
              <a:cs typeface="Calibri"/>
              <a:sym typeface="Calibri"/>
            </a:endParaRPr>
          </a:p>
        </p:txBody>
      </p:sp>
      <p:sp>
        <p:nvSpPr>
          <p:cNvPr id="165" name="Google Shape;165;p25"/>
          <p:cNvSpPr txBox="1"/>
          <p:nvPr/>
        </p:nvSpPr>
        <p:spPr>
          <a:xfrm>
            <a:off x="6318775" y="1771375"/>
            <a:ext cx="2081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Process/Process Isolation</a:t>
            </a:r>
            <a:endParaRPr b="1" sz="2000">
              <a:solidFill>
                <a:schemeClr val="dk1"/>
              </a:solidFill>
              <a:latin typeface="Calibri"/>
              <a:ea typeface="Calibri"/>
              <a:cs typeface="Calibri"/>
              <a:sym typeface="Calibri"/>
            </a:endParaRPr>
          </a:p>
        </p:txBody>
      </p:sp>
      <p:sp>
        <p:nvSpPr>
          <p:cNvPr id="166" name="Google Shape;166;p25"/>
          <p:cNvSpPr txBox="1"/>
          <p:nvPr/>
        </p:nvSpPr>
        <p:spPr>
          <a:xfrm>
            <a:off x="6618475" y="4056975"/>
            <a:ext cx="2081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Loadable</a:t>
            </a:r>
            <a:endParaRPr b="1" sz="2000">
              <a:solidFill>
                <a:schemeClr val="dk1"/>
              </a:solidFill>
              <a:latin typeface="Calibri"/>
              <a:ea typeface="Calibri"/>
              <a:cs typeface="Calibri"/>
              <a:sym typeface="Calibri"/>
            </a:endParaRPr>
          </a:p>
          <a:p>
            <a:pPr indent="0" lvl="0" marL="0" rtl="0" algn="ctr">
              <a:spcBef>
                <a:spcPts val="0"/>
              </a:spcBef>
              <a:spcAft>
                <a:spcPts val="0"/>
              </a:spcAft>
              <a:buNone/>
            </a:pPr>
            <a:r>
              <a:rPr b="1" lang="en-US" sz="2000">
                <a:solidFill>
                  <a:schemeClr val="dk1"/>
                </a:solidFill>
                <a:latin typeface="Calibri"/>
                <a:ea typeface="Calibri"/>
                <a:cs typeface="Calibri"/>
                <a:sym typeface="Calibri"/>
              </a:rPr>
              <a:t>Applications</a:t>
            </a:r>
            <a:endParaRPr b="1" sz="2000">
              <a:solidFill>
                <a:schemeClr val="dk1"/>
              </a:solidFill>
              <a:latin typeface="Calibri"/>
              <a:ea typeface="Calibri"/>
              <a:cs typeface="Calibri"/>
              <a:sym typeface="Calibri"/>
            </a:endParaRPr>
          </a:p>
        </p:txBody>
      </p:sp>
      <p:sp>
        <p:nvSpPr>
          <p:cNvPr id="167" name="Google Shape;167;p25"/>
          <p:cNvSpPr txBox="1"/>
          <p:nvPr/>
        </p:nvSpPr>
        <p:spPr>
          <a:xfrm>
            <a:off x="8960950" y="4846750"/>
            <a:ext cx="208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Fault Isolation</a:t>
            </a:r>
            <a:endParaRPr b="1" sz="2000">
              <a:solidFill>
                <a:schemeClr val="dk1"/>
              </a:solidFill>
              <a:latin typeface="Calibri"/>
              <a:ea typeface="Calibri"/>
              <a:cs typeface="Calibri"/>
              <a:sym typeface="Calibri"/>
            </a:endParaRPr>
          </a:p>
        </p:txBody>
      </p:sp>
      <p:pic>
        <p:nvPicPr>
          <p:cNvPr id="168" name="Google Shape;168;p25"/>
          <p:cNvPicPr preferRelativeResize="0"/>
          <p:nvPr/>
        </p:nvPicPr>
        <p:blipFill>
          <a:blip r:embed="rId3">
            <a:alphaModFix/>
          </a:blip>
          <a:stretch>
            <a:fillRect/>
          </a:stretch>
        </p:blipFill>
        <p:spPr>
          <a:xfrm>
            <a:off x="10466926" y="3700094"/>
            <a:ext cx="998724" cy="517681"/>
          </a:xfrm>
          <a:prstGeom prst="rect">
            <a:avLst/>
          </a:prstGeom>
          <a:noFill/>
          <a:ln>
            <a:noFill/>
          </a:ln>
        </p:spPr>
      </p:pic>
      <p:pic>
        <p:nvPicPr>
          <p:cNvPr id="169" name="Google Shape;169;p25"/>
          <p:cNvPicPr preferRelativeResize="0"/>
          <p:nvPr/>
        </p:nvPicPr>
        <p:blipFill>
          <a:blip r:embed="rId4">
            <a:alphaModFix/>
          </a:blip>
          <a:stretch>
            <a:fillRect/>
          </a:stretch>
        </p:blipFill>
        <p:spPr>
          <a:xfrm>
            <a:off x="9994926" y="2319675"/>
            <a:ext cx="652775" cy="394825"/>
          </a:xfrm>
          <a:prstGeom prst="rect">
            <a:avLst/>
          </a:prstGeom>
          <a:noFill/>
          <a:ln>
            <a:noFill/>
          </a:ln>
        </p:spPr>
      </p:pic>
      <p:pic>
        <p:nvPicPr>
          <p:cNvPr id="170" name="Google Shape;170;p25"/>
          <p:cNvPicPr preferRelativeResize="0"/>
          <p:nvPr/>
        </p:nvPicPr>
        <p:blipFill>
          <a:blip r:embed="rId5">
            <a:alphaModFix/>
          </a:blip>
          <a:stretch>
            <a:fillRect/>
          </a:stretch>
        </p:blipFill>
        <p:spPr>
          <a:xfrm>
            <a:off x="10682075" y="2003120"/>
            <a:ext cx="750826" cy="336925"/>
          </a:xfrm>
          <a:prstGeom prst="rect">
            <a:avLst/>
          </a:prstGeom>
          <a:noFill/>
          <a:ln>
            <a:noFill/>
          </a:ln>
        </p:spPr>
      </p:pic>
      <p:pic>
        <p:nvPicPr>
          <p:cNvPr id="171" name="Google Shape;171;p25" title="File:FreeRTOS logo 2005.svg - Wikimedia Commons"/>
          <p:cNvPicPr preferRelativeResize="0"/>
          <p:nvPr/>
        </p:nvPicPr>
        <p:blipFill>
          <a:blip r:embed="rId6">
            <a:alphaModFix/>
          </a:blip>
          <a:stretch>
            <a:fillRect/>
          </a:stretch>
        </p:blipFill>
        <p:spPr>
          <a:xfrm>
            <a:off x="11362750" y="2382975"/>
            <a:ext cx="693596" cy="268225"/>
          </a:xfrm>
          <a:prstGeom prst="rect">
            <a:avLst/>
          </a:prstGeom>
          <a:noFill/>
          <a:ln>
            <a:noFill/>
          </a:ln>
        </p:spPr>
      </p:pic>
      <p:pic>
        <p:nvPicPr>
          <p:cNvPr id="172" name="Google Shape;172;p25"/>
          <p:cNvPicPr preferRelativeResize="0"/>
          <p:nvPr/>
        </p:nvPicPr>
        <p:blipFill>
          <a:blip r:embed="rId7">
            <a:alphaModFix/>
          </a:blip>
          <a:stretch>
            <a:fillRect/>
          </a:stretch>
        </p:blipFill>
        <p:spPr>
          <a:xfrm>
            <a:off x="11432900" y="3388188"/>
            <a:ext cx="601600" cy="601600"/>
          </a:xfrm>
          <a:prstGeom prst="rect">
            <a:avLst/>
          </a:prstGeom>
          <a:noFill/>
          <a:ln>
            <a:noFill/>
          </a:ln>
        </p:spPr>
      </p:pic>
      <p:pic>
        <p:nvPicPr>
          <p:cNvPr id="173" name="Google Shape;173;p25"/>
          <p:cNvPicPr preferRelativeResize="0"/>
          <p:nvPr/>
        </p:nvPicPr>
        <p:blipFill>
          <a:blip r:embed="rId8">
            <a:alphaModFix/>
          </a:blip>
          <a:stretch>
            <a:fillRect/>
          </a:stretch>
        </p:blipFill>
        <p:spPr>
          <a:xfrm>
            <a:off x="9328988" y="2852913"/>
            <a:ext cx="1084821" cy="414875"/>
          </a:xfrm>
          <a:prstGeom prst="rect">
            <a:avLst/>
          </a:prstGeom>
          <a:noFill/>
          <a:ln>
            <a:noFill/>
          </a:ln>
        </p:spPr>
      </p:pic>
      <p:sp>
        <p:nvSpPr>
          <p:cNvPr id="174" name="Google Shape;174;p25"/>
          <p:cNvSpPr txBox="1"/>
          <p:nvPr/>
        </p:nvSpPr>
        <p:spPr>
          <a:xfrm>
            <a:off x="457975" y="7354625"/>
            <a:ext cx="5223600" cy="164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i="1" lang="en-US" sz="2000">
                <a:solidFill>
                  <a:schemeClr val="dk2"/>
                </a:solidFill>
                <a:latin typeface="Calibri"/>
                <a:ea typeface="Calibri"/>
                <a:cs typeface="Calibri"/>
                <a:sym typeface="Calibri"/>
              </a:rPr>
              <a:t>Tock allows the developer to write applications that are by default isolated, concurrent, and fault tolerant without modification to the kernel.</a:t>
            </a:r>
            <a:endParaRPr b="1" i="1" sz="2000">
              <a:solidFill>
                <a:schemeClr val="dk2"/>
              </a:solidFill>
              <a:latin typeface="Calibri"/>
              <a:ea typeface="Calibri"/>
              <a:cs typeface="Calibri"/>
              <a:sym typeface="Calibri"/>
            </a:endParaRPr>
          </a:p>
        </p:txBody>
      </p:sp>
      <p:sp>
        <p:nvSpPr>
          <p:cNvPr id="175" name="Google Shape;175;p25"/>
          <p:cNvSpPr txBox="1"/>
          <p:nvPr/>
        </p:nvSpPr>
        <p:spPr>
          <a:xfrm>
            <a:off x="419650" y="1082275"/>
            <a:ext cx="2543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000">
                <a:solidFill>
                  <a:schemeClr val="dk2"/>
                </a:solidFill>
                <a:latin typeface="Calibri"/>
                <a:ea typeface="Calibri"/>
                <a:cs typeface="Calibri"/>
                <a:sym typeface="Calibri"/>
              </a:rPr>
              <a:t>(configured by default)</a:t>
            </a:r>
            <a:endParaRPr i="1" sz="2000">
              <a:solidFill>
                <a:schemeClr val="dk2"/>
              </a:solidFill>
              <a:latin typeface="Calibri"/>
              <a:ea typeface="Calibri"/>
              <a:cs typeface="Calibri"/>
              <a:sym typeface="Calibri"/>
            </a:endParaRPr>
          </a:p>
        </p:txBody>
      </p:sp>
      <p:pic>
        <p:nvPicPr>
          <p:cNvPr id="176" name="Google Shape;176;p25"/>
          <p:cNvPicPr preferRelativeResize="0"/>
          <p:nvPr/>
        </p:nvPicPr>
        <p:blipFill rotWithShape="1">
          <a:blip r:embed="rId9">
            <a:alphaModFix/>
          </a:blip>
          <a:srcRect b="0" l="0" r="0" t="0"/>
          <a:stretch/>
        </p:blipFill>
        <p:spPr>
          <a:xfrm>
            <a:off x="6987214" y="2571775"/>
            <a:ext cx="744810" cy="205925"/>
          </a:xfrm>
          <a:prstGeom prst="rect">
            <a:avLst/>
          </a:prstGeom>
          <a:noFill/>
          <a:ln>
            <a:noFill/>
          </a:ln>
        </p:spPr>
      </p:pic>
      <p:pic>
        <p:nvPicPr>
          <p:cNvPr id="177" name="Google Shape;177;p25"/>
          <p:cNvPicPr preferRelativeResize="0"/>
          <p:nvPr/>
        </p:nvPicPr>
        <p:blipFill rotWithShape="1">
          <a:blip r:embed="rId9">
            <a:alphaModFix/>
          </a:blip>
          <a:srcRect b="0" l="0" r="0" t="0"/>
          <a:stretch/>
        </p:blipFill>
        <p:spPr>
          <a:xfrm>
            <a:off x="9095664" y="1718775"/>
            <a:ext cx="744810" cy="205925"/>
          </a:xfrm>
          <a:prstGeom prst="rect">
            <a:avLst/>
          </a:prstGeom>
          <a:noFill/>
          <a:ln>
            <a:noFill/>
          </a:ln>
        </p:spPr>
      </p:pic>
      <p:pic>
        <p:nvPicPr>
          <p:cNvPr id="178" name="Google Shape;178;p25"/>
          <p:cNvPicPr preferRelativeResize="0"/>
          <p:nvPr/>
        </p:nvPicPr>
        <p:blipFill rotWithShape="1">
          <a:blip r:embed="rId9">
            <a:alphaModFix/>
          </a:blip>
          <a:srcRect b="0" l="0" r="0" t="0"/>
          <a:stretch/>
        </p:blipFill>
        <p:spPr>
          <a:xfrm>
            <a:off x="7286914" y="4907275"/>
            <a:ext cx="744810" cy="205925"/>
          </a:xfrm>
          <a:prstGeom prst="rect">
            <a:avLst/>
          </a:prstGeom>
          <a:noFill/>
          <a:ln>
            <a:noFill/>
          </a:ln>
        </p:spPr>
      </p:pic>
      <p:pic>
        <p:nvPicPr>
          <p:cNvPr id="179" name="Google Shape;179;p25"/>
          <p:cNvPicPr preferRelativeResize="0"/>
          <p:nvPr/>
        </p:nvPicPr>
        <p:blipFill rotWithShape="1">
          <a:blip r:embed="rId9">
            <a:alphaModFix/>
          </a:blip>
          <a:srcRect b="0" l="0" r="0" t="0"/>
          <a:stretch/>
        </p:blipFill>
        <p:spPr>
          <a:xfrm>
            <a:off x="9629389" y="5406225"/>
            <a:ext cx="744810" cy="205925"/>
          </a:xfrm>
          <a:prstGeom prst="rect">
            <a:avLst/>
          </a:prstGeom>
          <a:noFill/>
          <a:ln>
            <a:noFill/>
          </a:ln>
        </p:spPr>
      </p:pic>
      <p:pic>
        <p:nvPicPr>
          <p:cNvPr id="180" name="Google Shape;180;p25"/>
          <p:cNvPicPr preferRelativeResize="0"/>
          <p:nvPr/>
        </p:nvPicPr>
        <p:blipFill rotWithShape="1">
          <a:blip r:embed="rId9">
            <a:alphaModFix/>
          </a:blip>
          <a:srcRect b="0" l="0" r="0" t="0"/>
          <a:stretch/>
        </p:blipFill>
        <p:spPr>
          <a:xfrm>
            <a:off x="9840464" y="3494175"/>
            <a:ext cx="744810" cy="205925"/>
          </a:xfrm>
          <a:prstGeom prst="rect">
            <a:avLst/>
          </a:prstGeom>
          <a:noFill/>
          <a:ln>
            <a:noFill/>
          </a:ln>
        </p:spPr>
      </p:pic>
      <p:sp>
        <p:nvSpPr>
          <p:cNvPr id="181" name="Google Shape;181;p25"/>
          <p:cNvSpPr/>
          <p:nvPr/>
        </p:nvSpPr>
        <p:spPr>
          <a:xfrm>
            <a:off x="310700" y="1771375"/>
            <a:ext cx="5463000" cy="206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5"/>
          <p:cNvSpPr txBox="1"/>
          <p:nvPr/>
        </p:nvSpPr>
        <p:spPr>
          <a:xfrm>
            <a:off x="436375" y="1830138"/>
            <a:ext cx="5266800" cy="2066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000">
                <a:solidFill>
                  <a:schemeClr val="dk2"/>
                </a:solidFill>
                <a:latin typeface="Calibri"/>
                <a:ea typeface="Calibri"/>
                <a:cs typeface="Calibri"/>
                <a:sym typeface="Calibri"/>
              </a:rPr>
              <a:t>General purpose operating systems (e.g. Linux):</a:t>
            </a:r>
            <a:endParaRPr sz="2000">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Abstract and virtualize resources across processes.</a:t>
            </a:r>
            <a:endParaRPr sz="2000">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Isolate a process’ memory r/w and faults to the given process.</a:t>
            </a:r>
            <a:endParaRPr sz="20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